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9" r:id="rId4"/>
    <p:sldId id="260" r:id="rId5"/>
    <p:sldId id="261" r:id="rId6"/>
    <p:sldId id="262" r:id="rId7"/>
    <p:sldId id="263" r:id="rId8"/>
    <p:sldId id="266" r:id="rId9"/>
    <p:sldId id="267" r:id="rId10"/>
    <p:sldId id="269" r:id="rId11"/>
    <p:sldId id="270" r:id="rId12"/>
    <p:sldId id="272" r:id="rId13"/>
    <p:sldId id="275" r:id="rId14"/>
    <p:sldId id="273" r:id="rId15"/>
    <p:sldId id="274" r:id="rId16"/>
    <p:sldId id="276" r:id="rId17"/>
    <p:sldId id="277" r:id="rId18"/>
    <p:sldId id="279" r:id="rId19"/>
    <p:sldId id="278" r:id="rId20"/>
    <p:sldId id="286" r:id="rId21"/>
    <p:sldId id="287" r:id="rId22"/>
    <p:sldId id="325" r:id="rId23"/>
    <p:sldId id="328" r:id="rId24"/>
    <p:sldId id="329" r:id="rId25"/>
    <p:sldId id="330" r:id="rId26"/>
    <p:sldId id="331" r:id="rId27"/>
    <p:sldId id="326" r:id="rId28"/>
    <p:sldId id="327" r:id="rId29"/>
    <p:sldId id="332" r:id="rId30"/>
    <p:sldId id="333" r:id="rId31"/>
    <p:sldId id="334" r:id="rId32"/>
    <p:sldId id="335" r:id="rId33"/>
    <p:sldId id="288" r:id="rId34"/>
    <p:sldId id="290" r:id="rId35"/>
    <p:sldId id="291" r:id="rId36"/>
    <p:sldId id="316" r:id="rId37"/>
    <p:sldId id="292" r:id="rId38"/>
    <p:sldId id="317" r:id="rId39"/>
    <p:sldId id="293" r:id="rId40"/>
    <p:sldId id="294" r:id="rId41"/>
    <p:sldId id="318" r:id="rId42"/>
    <p:sldId id="295" r:id="rId43"/>
    <p:sldId id="319" r:id="rId44"/>
    <p:sldId id="320" r:id="rId45"/>
    <p:sldId id="296" r:id="rId46"/>
    <p:sldId id="336" r:id="rId47"/>
    <p:sldId id="337" r:id="rId48"/>
    <p:sldId id="297" r:id="rId49"/>
    <p:sldId id="298" r:id="rId50"/>
    <p:sldId id="324" r:id="rId51"/>
    <p:sldId id="299" r:id="rId52"/>
    <p:sldId id="323" r:id="rId53"/>
    <p:sldId id="300" r:id="rId54"/>
    <p:sldId id="301" r:id="rId55"/>
    <p:sldId id="302" r:id="rId56"/>
    <p:sldId id="322" r:id="rId57"/>
    <p:sldId id="303" r:id="rId58"/>
    <p:sldId id="312" r:id="rId59"/>
    <p:sldId id="306" r:id="rId60"/>
    <p:sldId id="304" r:id="rId61"/>
    <p:sldId id="305" r:id="rId62"/>
    <p:sldId id="307" r:id="rId63"/>
    <p:sldId id="308" r:id="rId64"/>
    <p:sldId id="321" r:id="rId65"/>
    <p:sldId id="309" r:id="rId66"/>
    <p:sldId id="310" r:id="rId67"/>
    <p:sldId id="31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pieChart>
        <c:varyColors val="1"/>
        <c:ser>
          <c:idx val="0"/>
          <c:order val="0"/>
          <c:tx>
            <c:strRef>
              <c:f>Sheet1!$B$1</c:f>
              <c:strCache>
                <c:ptCount val="1"/>
                <c:pt idx="0">
                  <c:v>Land</c:v>
                </c:pt>
              </c:strCache>
            </c:strRef>
          </c:tx>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7CD5-4783-8656-376E76C52E3E}"/>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2-7CD5-4783-8656-376E76C52E3E}"/>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3-7CD5-4783-8656-376E76C52E3E}"/>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E1CA-45A5-8BB2-4E612F4FABEC}"/>
              </c:ext>
            </c:extLst>
          </c:dPt>
          <c:dLbls>
            <c:dLbl>
              <c:idx val="0"/>
              <c:layout>
                <c:manualLayout>
                  <c:x val="-0.19017611138754931"/>
                  <c:y val="0.2036201422393588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CD5-4783-8656-376E76C52E3E}"/>
                </c:ext>
              </c:extLst>
            </c:dLbl>
            <c:dLbl>
              <c:idx val="1"/>
              <c:layout>
                <c:manualLayout>
                  <c:x val="-0.1297148372720833"/>
                  <c:y val="-0.1872702999695763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CD5-4783-8656-376E76C52E3E}"/>
                </c:ext>
              </c:extLst>
            </c:dLbl>
            <c:dLbl>
              <c:idx val="2"/>
              <c:layout>
                <c:manualLayout>
                  <c:x val="0.21429560389786348"/>
                  <c:y val="0.1175935047927121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CD5-4783-8656-376E76C52E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3"/>
                <c:pt idx="0">
                  <c:v>Agricultural </c:v>
                </c:pt>
                <c:pt idx="1">
                  <c:v>Forested</c:v>
                </c:pt>
                <c:pt idx="2">
                  <c:v>Other</c:v>
                </c:pt>
              </c:strCache>
            </c:strRef>
          </c:cat>
          <c:val>
            <c:numRef>
              <c:f>Sheet1!$B$2:$B$5</c:f>
              <c:numCache>
                <c:formatCode>General</c:formatCode>
                <c:ptCount val="4"/>
                <c:pt idx="0">
                  <c:v>28.8</c:v>
                </c:pt>
                <c:pt idx="1">
                  <c:v>39.090000000000003</c:v>
                </c:pt>
                <c:pt idx="2">
                  <c:v>45.8</c:v>
                </c:pt>
              </c:numCache>
            </c:numRef>
          </c:val>
          <c:extLst>
            <c:ext xmlns:c16="http://schemas.microsoft.com/office/drawing/2014/chart" uri="{C3380CC4-5D6E-409C-BE32-E72D297353CC}">
              <c16:uniqueId val="{00000000-7CD5-4783-8656-376E76C52E3E}"/>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Production of Apple and Mango in Nepal (Metric Tons)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Mango </c:v>
                </c:pt>
              </c:strCache>
            </c:strRef>
          </c:cat>
          <c:val>
            <c:numRef>
              <c:f>Sheet1!$B$2</c:f>
              <c:numCache>
                <c:formatCode>General</c:formatCode>
                <c:ptCount val="1"/>
                <c:pt idx="0">
                  <c:v>466267</c:v>
                </c:pt>
              </c:numCache>
            </c:numRef>
          </c:val>
          <c:extLst>
            <c:ext xmlns:c16="http://schemas.microsoft.com/office/drawing/2014/chart" uri="{C3380CC4-5D6E-409C-BE32-E72D297353CC}">
              <c16:uniqueId val="{00000000-FEB2-4EEF-BB51-3DDFEE0342B1}"/>
            </c:ext>
          </c:extLst>
        </c:ser>
        <c:ser>
          <c:idx val="1"/>
          <c:order val="1"/>
          <c:tx>
            <c:strRef>
              <c:f>Sheet1!$C$1</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Mango </c:v>
                </c:pt>
              </c:strCache>
            </c:strRef>
          </c:cat>
          <c:val>
            <c:numRef>
              <c:f>Sheet1!$C$2</c:f>
              <c:numCache>
                <c:formatCode>General</c:formatCode>
                <c:ptCount val="1"/>
                <c:pt idx="0">
                  <c:v>498859</c:v>
                </c:pt>
              </c:numCache>
            </c:numRef>
          </c:val>
          <c:extLst>
            <c:ext xmlns:c16="http://schemas.microsoft.com/office/drawing/2014/chart" uri="{C3380CC4-5D6E-409C-BE32-E72D297353CC}">
              <c16:uniqueId val="{00000001-FEB2-4EEF-BB51-3DDFEE0342B1}"/>
            </c:ext>
          </c:extLst>
        </c:ser>
        <c:dLbls>
          <c:dLblPos val="outEnd"/>
          <c:showLegendKey val="0"/>
          <c:showVal val="1"/>
          <c:showCatName val="0"/>
          <c:showSerName val="0"/>
          <c:showPercent val="0"/>
          <c:showBubbleSize val="0"/>
        </c:dLbls>
        <c:gapWidth val="219"/>
        <c:overlap val="-27"/>
        <c:axId val="546831912"/>
        <c:axId val="546829392"/>
      </c:barChart>
      <c:catAx>
        <c:axId val="54683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29392"/>
        <c:crosses val="autoZero"/>
        <c:auto val="1"/>
        <c:lblAlgn val="ctr"/>
        <c:lblOffset val="100"/>
        <c:noMultiLvlLbl val="0"/>
      </c:catAx>
      <c:valAx>
        <c:axId val="546829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3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Production of Apple and Mango in Nepal (Metric Tons)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Apple </c:v>
                </c:pt>
              </c:strCache>
            </c:strRef>
          </c:cat>
          <c:val>
            <c:numRef>
              <c:f>Sheet1!$B$2:$B$2</c:f>
              <c:numCache>
                <c:formatCode>General</c:formatCode>
                <c:ptCount val="1"/>
                <c:pt idx="0">
                  <c:v>50000</c:v>
                </c:pt>
              </c:numCache>
            </c:numRef>
          </c:val>
          <c:extLst>
            <c:ext xmlns:c16="http://schemas.microsoft.com/office/drawing/2014/chart" uri="{C3380CC4-5D6E-409C-BE32-E72D297353CC}">
              <c16:uniqueId val="{00000000-16DE-49F3-AC2F-46ED86424A5B}"/>
            </c:ext>
          </c:extLst>
        </c:ser>
        <c:ser>
          <c:idx val="1"/>
          <c:order val="1"/>
          <c:tx>
            <c:strRef>
              <c:f>Sheet1!$C$1</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Apple </c:v>
                </c:pt>
              </c:strCache>
            </c:strRef>
          </c:cat>
          <c:val>
            <c:numRef>
              <c:f>Sheet1!$C$2:$C$2</c:f>
              <c:numCache>
                <c:formatCode>General</c:formatCode>
                <c:ptCount val="1"/>
                <c:pt idx="0">
                  <c:v>52000</c:v>
                </c:pt>
              </c:numCache>
            </c:numRef>
          </c:val>
          <c:extLst>
            <c:ext xmlns:c16="http://schemas.microsoft.com/office/drawing/2014/chart" uri="{C3380CC4-5D6E-409C-BE32-E72D297353CC}">
              <c16:uniqueId val="{00000001-16DE-49F3-AC2F-46ED86424A5B}"/>
            </c:ext>
          </c:extLst>
        </c:ser>
        <c:dLbls>
          <c:dLblPos val="outEnd"/>
          <c:showLegendKey val="0"/>
          <c:showVal val="1"/>
          <c:showCatName val="0"/>
          <c:showSerName val="0"/>
          <c:showPercent val="0"/>
          <c:showBubbleSize val="0"/>
        </c:dLbls>
        <c:gapWidth val="219"/>
        <c:overlap val="-27"/>
        <c:axId val="546831912"/>
        <c:axId val="546829392"/>
      </c:barChart>
      <c:catAx>
        <c:axId val="54683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29392"/>
        <c:crosses val="autoZero"/>
        <c:auto val="1"/>
        <c:lblAlgn val="ctr"/>
        <c:lblOffset val="100"/>
        <c:noMultiLvlLbl val="0"/>
      </c:catAx>
      <c:valAx>
        <c:axId val="546829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3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EA350-6432-447E-A352-21FF539A43D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5975D5A5-8015-4BEA-9262-FADDDFB78674}">
      <dgm:prSet phldrT="[Text]"/>
      <dgm:spPr/>
      <dgm:t>
        <a:bodyPr/>
        <a:lstStyle/>
        <a:p>
          <a:r>
            <a:rPr lang="en-US" dirty="0"/>
            <a:t>Terai region: 55%</a:t>
          </a:r>
        </a:p>
      </dgm:t>
    </dgm:pt>
    <dgm:pt modelId="{1D38B263-21D0-42CE-A2F0-97CFD6249168}" type="parTrans" cxnId="{199EBEB5-5744-480D-80A9-87B64CD34EE6}">
      <dgm:prSet/>
      <dgm:spPr/>
      <dgm:t>
        <a:bodyPr/>
        <a:lstStyle/>
        <a:p>
          <a:endParaRPr lang="en-US"/>
        </a:p>
      </dgm:t>
    </dgm:pt>
    <dgm:pt modelId="{2DED3741-03AA-4995-88B1-F111737A9985}" type="sibTrans" cxnId="{199EBEB5-5744-480D-80A9-87B64CD34EE6}">
      <dgm:prSet/>
      <dgm:spPr/>
      <dgm:t>
        <a:bodyPr/>
        <a:lstStyle/>
        <a:p>
          <a:endParaRPr lang="en-US"/>
        </a:p>
      </dgm:t>
    </dgm:pt>
    <dgm:pt modelId="{DAE0EE99-D580-408F-A75B-FC37C50E29C9}">
      <dgm:prSet phldrT="[Text]"/>
      <dgm:spPr/>
      <dgm:t>
        <a:bodyPr/>
        <a:lstStyle/>
        <a:p>
          <a:r>
            <a:rPr lang="en-US" dirty="0"/>
            <a:t>Mid-hills: 30% </a:t>
          </a:r>
        </a:p>
      </dgm:t>
    </dgm:pt>
    <dgm:pt modelId="{FD6408F7-3BFC-49A5-A660-1DC5AB7E3B9A}" type="parTrans" cxnId="{C25DB08D-B175-43F5-BFF6-79A8D6A4922F}">
      <dgm:prSet/>
      <dgm:spPr/>
      <dgm:t>
        <a:bodyPr/>
        <a:lstStyle/>
        <a:p>
          <a:endParaRPr lang="en-US"/>
        </a:p>
      </dgm:t>
    </dgm:pt>
    <dgm:pt modelId="{BDD1FF7F-3983-4CE7-B105-C9C96777277F}" type="sibTrans" cxnId="{C25DB08D-B175-43F5-BFF6-79A8D6A4922F}">
      <dgm:prSet/>
      <dgm:spPr/>
      <dgm:t>
        <a:bodyPr/>
        <a:lstStyle/>
        <a:p>
          <a:endParaRPr lang="en-US"/>
        </a:p>
      </dgm:t>
    </dgm:pt>
    <dgm:pt modelId="{708C2927-12D6-423C-A03C-181E1C0493C4}">
      <dgm:prSet phldrT="[Text]"/>
      <dgm:spPr/>
      <dgm:t>
        <a:bodyPr/>
        <a:lstStyle/>
        <a:p>
          <a:r>
            <a:rPr lang="en-US" dirty="0"/>
            <a:t>High mountains: 15% </a:t>
          </a:r>
        </a:p>
      </dgm:t>
    </dgm:pt>
    <dgm:pt modelId="{1F23FEA0-6659-434E-BF72-9C710F1F76E4}" type="parTrans" cxnId="{60D6895D-9FFE-4335-A7E6-6FBCDC5A00E8}">
      <dgm:prSet/>
      <dgm:spPr/>
      <dgm:t>
        <a:bodyPr/>
        <a:lstStyle/>
        <a:p>
          <a:endParaRPr lang="en-US"/>
        </a:p>
      </dgm:t>
    </dgm:pt>
    <dgm:pt modelId="{271E41FA-DFA3-4107-8339-9188F7289C77}" type="sibTrans" cxnId="{60D6895D-9FFE-4335-A7E6-6FBCDC5A00E8}">
      <dgm:prSet/>
      <dgm:spPr/>
      <dgm:t>
        <a:bodyPr/>
        <a:lstStyle/>
        <a:p>
          <a:endParaRPr lang="en-US"/>
        </a:p>
      </dgm:t>
    </dgm:pt>
    <dgm:pt modelId="{82C039E3-1653-4217-BC4A-6D8D0FB2AA98}" type="pres">
      <dgm:prSet presAssocID="{A71EA350-6432-447E-A352-21FF539A43D5}" presName="Name0" presStyleCnt="0">
        <dgm:presLayoutVars>
          <dgm:chMax val="7"/>
          <dgm:chPref val="7"/>
          <dgm:dir/>
        </dgm:presLayoutVars>
      </dgm:prSet>
      <dgm:spPr/>
    </dgm:pt>
    <dgm:pt modelId="{2ABC0816-A245-45CD-88E7-22D0621C324A}" type="pres">
      <dgm:prSet presAssocID="{A71EA350-6432-447E-A352-21FF539A43D5}" presName="Name1" presStyleCnt="0"/>
      <dgm:spPr/>
    </dgm:pt>
    <dgm:pt modelId="{26DE44E8-54FE-4A65-87FA-361ED35091A3}" type="pres">
      <dgm:prSet presAssocID="{A71EA350-6432-447E-A352-21FF539A43D5}" presName="cycle" presStyleCnt="0"/>
      <dgm:spPr/>
    </dgm:pt>
    <dgm:pt modelId="{E0386EF9-F341-447E-B6B4-B1DCB15D1859}" type="pres">
      <dgm:prSet presAssocID="{A71EA350-6432-447E-A352-21FF539A43D5}" presName="srcNode" presStyleLbl="node1" presStyleIdx="0" presStyleCnt="3"/>
      <dgm:spPr/>
    </dgm:pt>
    <dgm:pt modelId="{E99724F1-3240-4D5E-A198-08D3AE5606FE}" type="pres">
      <dgm:prSet presAssocID="{A71EA350-6432-447E-A352-21FF539A43D5}" presName="conn" presStyleLbl="parChTrans1D2" presStyleIdx="0" presStyleCnt="1"/>
      <dgm:spPr/>
    </dgm:pt>
    <dgm:pt modelId="{33C557BC-5F9C-44AD-B1A3-ABDD823E34EA}" type="pres">
      <dgm:prSet presAssocID="{A71EA350-6432-447E-A352-21FF539A43D5}" presName="extraNode" presStyleLbl="node1" presStyleIdx="0" presStyleCnt="3"/>
      <dgm:spPr/>
    </dgm:pt>
    <dgm:pt modelId="{D0EF02F1-455B-417D-8F75-ABA064B6EA92}" type="pres">
      <dgm:prSet presAssocID="{A71EA350-6432-447E-A352-21FF539A43D5}" presName="dstNode" presStyleLbl="node1" presStyleIdx="0" presStyleCnt="3"/>
      <dgm:spPr/>
    </dgm:pt>
    <dgm:pt modelId="{E4F10EF2-1EC6-4F7B-AAC6-615EAFE74454}" type="pres">
      <dgm:prSet presAssocID="{5975D5A5-8015-4BEA-9262-FADDDFB78674}" presName="text_1" presStyleLbl="node1" presStyleIdx="0" presStyleCnt="3">
        <dgm:presLayoutVars>
          <dgm:bulletEnabled val="1"/>
        </dgm:presLayoutVars>
      </dgm:prSet>
      <dgm:spPr/>
    </dgm:pt>
    <dgm:pt modelId="{921D4EE2-1547-4FD1-A557-413A5E984E0F}" type="pres">
      <dgm:prSet presAssocID="{5975D5A5-8015-4BEA-9262-FADDDFB78674}" presName="accent_1" presStyleCnt="0"/>
      <dgm:spPr/>
    </dgm:pt>
    <dgm:pt modelId="{AAE01E1C-6778-4285-B43C-18917DE5D4E3}" type="pres">
      <dgm:prSet presAssocID="{5975D5A5-8015-4BEA-9262-FADDDFB78674}" presName="accentRepeatNode" presStyleLbl="solidFgAcc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744A117-D7FC-4F0D-A932-129BB771DECB}" type="pres">
      <dgm:prSet presAssocID="{DAE0EE99-D580-408F-A75B-FC37C50E29C9}" presName="text_2" presStyleLbl="node1" presStyleIdx="1" presStyleCnt="3">
        <dgm:presLayoutVars>
          <dgm:bulletEnabled val="1"/>
        </dgm:presLayoutVars>
      </dgm:prSet>
      <dgm:spPr/>
    </dgm:pt>
    <dgm:pt modelId="{A9C5828C-71C8-423F-B927-CFD3C985237F}" type="pres">
      <dgm:prSet presAssocID="{DAE0EE99-D580-408F-A75B-FC37C50E29C9}" presName="accent_2" presStyleCnt="0"/>
      <dgm:spPr/>
    </dgm:pt>
    <dgm:pt modelId="{D8C3C88A-E566-493C-BC9B-EE77DC288CE0}" type="pres">
      <dgm:prSet presAssocID="{DAE0EE99-D580-408F-A75B-FC37C50E29C9}" presName="accentRepeatNode" presStyleLbl="solidFgAcc1" presStyleIdx="1" presStyleCnt="3"/>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285804D-9DBC-4BE9-94E1-81633953C873}" type="pres">
      <dgm:prSet presAssocID="{708C2927-12D6-423C-A03C-181E1C0493C4}" presName="text_3" presStyleLbl="node1" presStyleIdx="2" presStyleCnt="3">
        <dgm:presLayoutVars>
          <dgm:bulletEnabled val="1"/>
        </dgm:presLayoutVars>
      </dgm:prSet>
      <dgm:spPr/>
    </dgm:pt>
    <dgm:pt modelId="{82EFFA1D-0E47-4940-ABEE-25C1D0276792}" type="pres">
      <dgm:prSet presAssocID="{708C2927-12D6-423C-A03C-181E1C0493C4}" presName="accent_3" presStyleCnt="0"/>
      <dgm:spPr/>
    </dgm:pt>
    <dgm:pt modelId="{32AEE942-B4C5-4B2E-9744-9A48818E17AE}" type="pres">
      <dgm:prSet presAssocID="{708C2927-12D6-423C-A03C-181E1C0493C4}" presName="accentRepeatNode" presStyleLbl="solidFgAcc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0D6895D-9FFE-4335-A7E6-6FBCDC5A00E8}" srcId="{A71EA350-6432-447E-A352-21FF539A43D5}" destId="{708C2927-12D6-423C-A03C-181E1C0493C4}" srcOrd="2" destOrd="0" parTransId="{1F23FEA0-6659-434E-BF72-9C710F1F76E4}" sibTransId="{271E41FA-DFA3-4107-8339-9188F7289C77}"/>
    <dgm:cxn modelId="{2C9DBF64-C61A-43F5-AA18-8408D15B7871}" type="presOf" srcId="{A71EA350-6432-447E-A352-21FF539A43D5}" destId="{82C039E3-1653-4217-BC4A-6D8D0FB2AA98}" srcOrd="0" destOrd="0" presId="urn:microsoft.com/office/officeart/2008/layout/VerticalCurvedList"/>
    <dgm:cxn modelId="{150BE547-72AB-4A64-91CE-2D8EF5C9658A}" type="presOf" srcId="{708C2927-12D6-423C-A03C-181E1C0493C4}" destId="{2285804D-9DBC-4BE9-94E1-81633953C873}" srcOrd="0" destOrd="0" presId="urn:microsoft.com/office/officeart/2008/layout/VerticalCurvedList"/>
    <dgm:cxn modelId="{A9244E48-17E2-412C-B817-3A95F833BF1B}" type="presOf" srcId="{5975D5A5-8015-4BEA-9262-FADDDFB78674}" destId="{E4F10EF2-1EC6-4F7B-AAC6-615EAFE74454}" srcOrd="0" destOrd="0" presId="urn:microsoft.com/office/officeart/2008/layout/VerticalCurvedList"/>
    <dgm:cxn modelId="{C25DB08D-B175-43F5-BFF6-79A8D6A4922F}" srcId="{A71EA350-6432-447E-A352-21FF539A43D5}" destId="{DAE0EE99-D580-408F-A75B-FC37C50E29C9}" srcOrd="1" destOrd="0" parTransId="{FD6408F7-3BFC-49A5-A660-1DC5AB7E3B9A}" sibTransId="{BDD1FF7F-3983-4CE7-B105-C9C96777277F}"/>
    <dgm:cxn modelId="{199EBEB5-5744-480D-80A9-87B64CD34EE6}" srcId="{A71EA350-6432-447E-A352-21FF539A43D5}" destId="{5975D5A5-8015-4BEA-9262-FADDDFB78674}" srcOrd="0" destOrd="0" parTransId="{1D38B263-21D0-42CE-A2F0-97CFD6249168}" sibTransId="{2DED3741-03AA-4995-88B1-F111737A9985}"/>
    <dgm:cxn modelId="{607395B6-5EF8-49BE-8D35-A91259E17429}" type="presOf" srcId="{2DED3741-03AA-4995-88B1-F111737A9985}" destId="{E99724F1-3240-4D5E-A198-08D3AE5606FE}" srcOrd="0" destOrd="0" presId="urn:microsoft.com/office/officeart/2008/layout/VerticalCurvedList"/>
    <dgm:cxn modelId="{1C930EFF-7A5C-40C1-95BB-6DB35652EF57}" type="presOf" srcId="{DAE0EE99-D580-408F-A75B-FC37C50E29C9}" destId="{5744A117-D7FC-4F0D-A932-129BB771DECB}" srcOrd="0" destOrd="0" presId="urn:microsoft.com/office/officeart/2008/layout/VerticalCurvedList"/>
    <dgm:cxn modelId="{2C60E924-0229-4790-8747-1231F61328D4}" type="presParOf" srcId="{82C039E3-1653-4217-BC4A-6D8D0FB2AA98}" destId="{2ABC0816-A245-45CD-88E7-22D0621C324A}" srcOrd="0" destOrd="0" presId="urn:microsoft.com/office/officeart/2008/layout/VerticalCurvedList"/>
    <dgm:cxn modelId="{1C46F248-30B9-483F-AC46-A6ED50D31AC2}" type="presParOf" srcId="{2ABC0816-A245-45CD-88E7-22D0621C324A}" destId="{26DE44E8-54FE-4A65-87FA-361ED35091A3}" srcOrd="0" destOrd="0" presId="urn:microsoft.com/office/officeart/2008/layout/VerticalCurvedList"/>
    <dgm:cxn modelId="{5AD4753F-CD69-4DB6-B71E-8A0DBC80C13B}" type="presParOf" srcId="{26DE44E8-54FE-4A65-87FA-361ED35091A3}" destId="{E0386EF9-F341-447E-B6B4-B1DCB15D1859}" srcOrd="0" destOrd="0" presId="urn:microsoft.com/office/officeart/2008/layout/VerticalCurvedList"/>
    <dgm:cxn modelId="{5811BE02-8C97-4EDD-AAF4-1B9E9DF8C640}" type="presParOf" srcId="{26DE44E8-54FE-4A65-87FA-361ED35091A3}" destId="{E99724F1-3240-4D5E-A198-08D3AE5606FE}" srcOrd="1" destOrd="0" presId="urn:microsoft.com/office/officeart/2008/layout/VerticalCurvedList"/>
    <dgm:cxn modelId="{94931D98-10AD-4CFE-94A1-C26119FE5BE2}" type="presParOf" srcId="{26DE44E8-54FE-4A65-87FA-361ED35091A3}" destId="{33C557BC-5F9C-44AD-B1A3-ABDD823E34EA}" srcOrd="2" destOrd="0" presId="urn:microsoft.com/office/officeart/2008/layout/VerticalCurvedList"/>
    <dgm:cxn modelId="{77A55F26-0815-4EB1-B8B7-4150EE1B6063}" type="presParOf" srcId="{26DE44E8-54FE-4A65-87FA-361ED35091A3}" destId="{D0EF02F1-455B-417D-8F75-ABA064B6EA92}" srcOrd="3" destOrd="0" presId="urn:microsoft.com/office/officeart/2008/layout/VerticalCurvedList"/>
    <dgm:cxn modelId="{2111BFE7-4FBD-466D-88D3-5A98720CE5D5}" type="presParOf" srcId="{2ABC0816-A245-45CD-88E7-22D0621C324A}" destId="{E4F10EF2-1EC6-4F7B-AAC6-615EAFE74454}" srcOrd="1" destOrd="0" presId="urn:microsoft.com/office/officeart/2008/layout/VerticalCurvedList"/>
    <dgm:cxn modelId="{0444E950-00A5-4B68-850E-2747B396D717}" type="presParOf" srcId="{2ABC0816-A245-45CD-88E7-22D0621C324A}" destId="{921D4EE2-1547-4FD1-A557-413A5E984E0F}" srcOrd="2" destOrd="0" presId="urn:microsoft.com/office/officeart/2008/layout/VerticalCurvedList"/>
    <dgm:cxn modelId="{02167B5A-23F6-429B-8652-50A91DA9780E}" type="presParOf" srcId="{921D4EE2-1547-4FD1-A557-413A5E984E0F}" destId="{AAE01E1C-6778-4285-B43C-18917DE5D4E3}" srcOrd="0" destOrd="0" presId="urn:microsoft.com/office/officeart/2008/layout/VerticalCurvedList"/>
    <dgm:cxn modelId="{5C0DAB91-57EC-4CAD-9289-BD1D963EC2B4}" type="presParOf" srcId="{2ABC0816-A245-45CD-88E7-22D0621C324A}" destId="{5744A117-D7FC-4F0D-A932-129BB771DECB}" srcOrd="3" destOrd="0" presId="urn:microsoft.com/office/officeart/2008/layout/VerticalCurvedList"/>
    <dgm:cxn modelId="{BEF4DE42-EF7B-44F4-8306-2D04C6D93EB1}" type="presParOf" srcId="{2ABC0816-A245-45CD-88E7-22D0621C324A}" destId="{A9C5828C-71C8-423F-B927-CFD3C985237F}" srcOrd="4" destOrd="0" presId="urn:microsoft.com/office/officeart/2008/layout/VerticalCurvedList"/>
    <dgm:cxn modelId="{D71E6717-7861-4B2E-8E86-8CF3C81E3374}" type="presParOf" srcId="{A9C5828C-71C8-423F-B927-CFD3C985237F}" destId="{D8C3C88A-E566-493C-BC9B-EE77DC288CE0}" srcOrd="0" destOrd="0" presId="urn:microsoft.com/office/officeart/2008/layout/VerticalCurvedList"/>
    <dgm:cxn modelId="{8CB126D3-6CBF-4BB4-8376-3EB4EB1E977B}" type="presParOf" srcId="{2ABC0816-A245-45CD-88E7-22D0621C324A}" destId="{2285804D-9DBC-4BE9-94E1-81633953C873}" srcOrd="5" destOrd="0" presId="urn:microsoft.com/office/officeart/2008/layout/VerticalCurvedList"/>
    <dgm:cxn modelId="{0B70BC77-C337-479B-AF60-1FFAD95E0D81}" type="presParOf" srcId="{2ABC0816-A245-45CD-88E7-22D0621C324A}" destId="{82EFFA1D-0E47-4940-ABEE-25C1D0276792}" srcOrd="6" destOrd="0" presId="urn:microsoft.com/office/officeart/2008/layout/VerticalCurvedList"/>
    <dgm:cxn modelId="{E52881A5-5934-47D1-9FAD-BC16B6A71A75}" type="presParOf" srcId="{82EFFA1D-0E47-4940-ABEE-25C1D0276792}" destId="{32AEE942-B4C5-4B2E-9744-9A48818E17A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724F1-3240-4D5E-A198-08D3AE5606FE}">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10EF2-1EC6-4F7B-AAC6-615EAFE74454}">
      <dsp:nvSpPr>
        <dsp:cNvPr id="0" name=""/>
        <dsp:cNvSpPr/>
      </dsp:nvSpPr>
      <dsp:spPr>
        <a:xfrm>
          <a:off x="752110" y="541866"/>
          <a:ext cx="7714439"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Terai region: 55%</a:t>
          </a:r>
        </a:p>
      </dsp:txBody>
      <dsp:txXfrm>
        <a:off x="752110" y="541866"/>
        <a:ext cx="7714439" cy="1083733"/>
      </dsp:txXfrm>
    </dsp:sp>
    <dsp:sp modelId="{AAE01E1C-6778-4285-B43C-18917DE5D4E3}">
      <dsp:nvSpPr>
        <dsp:cNvPr id="0" name=""/>
        <dsp:cNvSpPr/>
      </dsp:nvSpPr>
      <dsp:spPr>
        <a:xfrm>
          <a:off x="74777" y="406400"/>
          <a:ext cx="1354666" cy="13546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A117-D7FC-4F0D-A932-129BB771DECB}">
      <dsp:nvSpPr>
        <dsp:cNvPr id="0" name=""/>
        <dsp:cNvSpPr/>
      </dsp:nvSpPr>
      <dsp:spPr>
        <a:xfrm>
          <a:off x="1146048" y="2167466"/>
          <a:ext cx="7320502"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Mid-hills: 30% </a:t>
          </a:r>
        </a:p>
      </dsp:txBody>
      <dsp:txXfrm>
        <a:off x="1146048" y="2167466"/>
        <a:ext cx="7320502" cy="1083733"/>
      </dsp:txXfrm>
    </dsp:sp>
    <dsp:sp modelId="{D8C3C88A-E566-493C-BC9B-EE77DC288CE0}">
      <dsp:nvSpPr>
        <dsp:cNvPr id="0" name=""/>
        <dsp:cNvSpPr/>
      </dsp:nvSpPr>
      <dsp:spPr>
        <a:xfrm>
          <a:off x="468714" y="2032000"/>
          <a:ext cx="1354666" cy="1354666"/>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5804D-9DBC-4BE9-94E1-81633953C873}">
      <dsp:nvSpPr>
        <dsp:cNvPr id="0" name=""/>
        <dsp:cNvSpPr/>
      </dsp:nvSpPr>
      <dsp:spPr>
        <a:xfrm>
          <a:off x="752110" y="3793066"/>
          <a:ext cx="7714439"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High mountains: 15% </a:t>
          </a:r>
        </a:p>
      </dsp:txBody>
      <dsp:txXfrm>
        <a:off x="752110" y="3793066"/>
        <a:ext cx="7714439" cy="1083733"/>
      </dsp:txXfrm>
    </dsp:sp>
    <dsp:sp modelId="{32AEE942-B4C5-4B2E-9744-9A48818E17AE}">
      <dsp:nvSpPr>
        <dsp:cNvPr id="0" name=""/>
        <dsp:cNvSpPr/>
      </dsp:nvSpPr>
      <dsp:spPr>
        <a:xfrm>
          <a:off x="74777" y="3657600"/>
          <a:ext cx="1354666" cy="135466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70E1E-B90F-46E5-B454-03F1FE68E5DB}"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AD8EC-494B-482E-958D-6646145699D9}" type="slidenum">
              <a:rPr lang="en-US" smtClean="0"/>
              <a:t>‹#›</a:t>
            </a:fld>
            <a:endParaRPr lang="en-US"/>
          </a:p>
        </p:txBody>
      </p:sp>
    </p:spTree>
    <p:extLst>
      <p:ext uri="{BB962C8B-B14F-4D97-AF65-F5344CB8AC3E}">
        <p14:creationId xmlns:p14="http://schemas.microsoft.com/office/powerpoint/2010/main" val="164235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C614-764E-1EE6-4AA1-E4C2F752BB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2E6BA4-8E82-4E9E-9402-7BA578F5C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A72542-97B8-34F0-9247-1A6C670A369E}"/>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484D51EC-3059-216B-C1CE-32A205D20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EB87B-0075-E9D3-3147-6ECE09DF42BF}"/>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255597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EBDF-CFE0-46AB-95AF-2D4DE83F0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BBF05E-F74D-B1FD-6BA9-04B99E4A8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06459-DD9A-2F12-28FA-CDF03F7D406F}"/>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8BB89D4E-1540-3654-CAD5-7911A4F9F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941DF-9761-905E-0C75-26578B17684A}"/>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31182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CA79C-8B95-FF28-1098-5E0D9C013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94E72-DD8A-5505-F0F7-280328F79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08D31-5C8D-1AE6-D7E1-A76B4FACD48C}"/>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19AA8795-2CB6-9FD1-80AB-6581E217E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53091-49D8-42B4-CECF-62A4DE00A488}"/>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389584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5BA0-938D-8AE6-08E8-7E9D7203A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CA9F2-8D5F-D90A-91BF-2DE14C4C5B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01437-7F52-A3C8-91E4-B2B27654D9D8}"/>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547FDC4D-1F5A-B985-0689-621A37848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EE65F-9F2D-ADF5-CB14-1C884ED7EDC9}"/>
              </a:ext>
            </a:extLst>
          </p:cNvPr>
          <p:cNvSpPr>
            <a:spLocks noGrp="1"/>
          </p:cNvSpPr>
          <p:nvPr>
            <p:ph type="sldNum" sz="quarter" idx="12"/>
          </p:nvPr>
        </p:nvSpPr>
        <p:spPr/>
        <p:txBody>
          <a:bodyPr/>
          <a:lstStyle/>
          <a:p>
            <a:fld id="{5943B87D-06C7-402C-8F65-3FA40DFCDF32}" type="slidenum">
              <a:rPr lang="en-US" smtClean="0"/>
              <a:t>‹#›</a:t>
            </a:fld>
            <a:endParaRPr lang="en-US"/>
          </a:p>
        </p:txBody>
      </p:sp>
      <p:pic>
        <p:nvPicPr>
          <p:cNvPr id="8" name="Picture 7">
            <a:extLst>
              <a:ext uri="{FF2B5EF4-FFF2-40B4-BE49-F238E27FC236}">
                <a16:creationId xmlns:a16="http://schemas.microsoft.com/office/drawing/2014/main" id="{6EF4554B-0CB5-AC9D-6D7E-C1851CD2B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512321"/>
            <a:ext cx="1020778" cy="861537"/>
          </a:xfrm>
          <a:prstGeom prst="rect">
            <a:avLst/>
          </a:prstGeom>
        </p:spPr>
      </p:pic>
    </p:spTree>
    <p:extLst>
      <p:ext uri="{BB962C8B-B14F-4D97-AF65-F5344CB8AC3E}">
        <p14:creationId xmlns:p14="http://schemas.microsoft.com/office/powerpoint/2010/main" val="3661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CBB3-AEF4-3E25-44F6-2A23665069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17ADCF-1D65-4003-6BC7-EED3D20F7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D3D3E8-8277-3AAE-F2EF-32CCBCC03E34}"/>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77ED7C9F-1461-AD17-C02A-D06B16A47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ED331-9105-FC62-09D7-6E09F657A1BC}"/>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596124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60C0-7805-DF2D-F14E-3D72CEBEB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17D14-F848-BCE0-882A-46401E34EE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0B2F70-A17D-E576-D1F4-803438285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BDF6B-3E4E-59E2-DD09-864C38660E22}"/>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6" name="Footer Placeholder 5">
            <a:extLst>
              <a:ext uri="{FF2B5EF4-FFF2-40B4-BE49-F238E27FC236}">
                <a16:creationId xmlns:a16="http://schemas.microsoft.com/office/drawing/2014/main" id="{695EDC87-18ED-4BE6-1EAC-AAC08CC74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10240-AEB8-5E88-6857-35E992470D5F}"/>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154762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6C27-F3FF-CF87-F07B-8EA42E166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C2275-D9E2-0A0E-AD8F-B9C675C1C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A15BB-8F23-267D-1035-4FB06A8094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2FCA1-7C4E-6C43-A71F-95C3D3C92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51F61-DFC2-CA19-CF16-39E2DE6E2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16C9F5-3101-AFCE-1081-A5A55812BD0F}"/>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8" name="Footer Placeholder 7">
            <a:extLst>
              <a:ext uri="{FF2B5EF4-FFF2-40B4-BE49-F238E27FC236}">
                <a16:creationId xmlns:a16="http://schemas.microsoft.com/office/drawing/2014/main" id="{59015A7F-123A-137E-EE97-BCFDE93505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FF0A29-E225-88AB-BDF3-6A77E8AF802D}"/>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79710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96EE-293E-32CC-51D9-DCD4F67DC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EEC37-625F-768F-2F75-4169AA43F9E2}"/>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4" name="Footer Placeholder 3">
            <a:extLst>
              <a:ext uri="{FF2B5EF4-FFF2-40B4-BE49-F238E27FC236}">
                <a16:creationId xmlns:a16="http://schemas.microsoft.com/office/drawing/2014/main" id="{EAEC3865-862F-7AFC-1398-1D9F54C287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A9DBD-128D-9EB8-FE62-9105B3F85885}"/>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42839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1A231-5D07-C7A0-D87E-D2BF0BBE8985}"/>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3" name="Footer Placeholder 2">
            <a:extLst>
              <a:ext uri="{FF2B5EF4-FFF2-40B4-BE49-F238E27FC236}">
                <a16:creationId xmlns:a16="http://schemas.microsoft.com/office/drawing/2014/main" id="{993D27D1-C827-A1D6-51D5-80E1B6B3B8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36938-2645-2AB9-7DF2-A42A96F39137}"/>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326434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3E12-A296-4C39-46CD-F7C6FA7BC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96C8CA-CA01-F352-3313-C4CC1954D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EF6FA0-1031-DC97-2333-C1192EF36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6F53E0-795A-843D-7D4F-97DC34EB610D}"/>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6" name="Footer Placeholder 5">
            <a:extLst>
              <a:ext uri="{FF2B5EF4-FFF2-40B4-BE49-F238E27FC236}">
                <a16:creationId xmlns:a16="http://schemas.microsoft.com/office/drawing/2014/main" id="{D916BD07-E430-424A-430A-FE7BCBCE0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6B74D-4623-CCBF-5FBF-BA53BADFD915}"/>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36704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8A53-7724-7C04-FCF4-218802AD4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BADC52-5E53-D6BF-43E3-FA49959B4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4DA22C-2305-78ED-2D4C-6B59EC3D4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EEA51-1AC8-FCD5-1C4C-D1786B243F1E}"/>
              </a:ext>
            </a:extLst>
          </p:cNvPr>
          <p:cNvSpPr>
            <a:spLocks noGrp="1"/>
          </p:cNvSpPr>
          <p:nvPr>
            <p:ph type="dt" sz="half" idx="10"/>
          </p:nvPr>
        </p:nvSpPr>
        <p:spPr/>
        <p:txBody>
          <a:bodyPr/>
          <a:lstStyle/>
          <a:p>
            <a:fld id="{B797632B-619B-4305-97CA-FF4367932A17}" type="datetimeFigureOut">
              <a:rPr lang="en-US" smtClean="0"/>
              <a:t>7/23/2024</a:t>
            </a:fld>
            <a:endParaRPr lang="en-US"/>
          </a:p>
        </p:txBody>
      </p:sp>
      <p:sp>
        <p:nvSpPr>
          <p:cNvPr id="6" name="Footer Placeholder 5">
            <a:extLst>
              <a:ext uri="{FF2B5EF4-FFF2-40B4-BE49-F238E27FC236}">
                <a16:creationId xmlns:a16="http://schemas.microsoft.com/office/drawing/2014/main" id="{844EA21B-B390-609D-09AC-1B22A6224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1C185-187E-AD2C-56D2-84AF2C9E2249}"/>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7947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7DE1C-D2BC-976C-5201-50C270459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F7EF1-B006-D482-5AD1-1B3E569B2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EC659-EB83-AD57-F830-3524BC8F2B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7632B-619B-4305-97CA-FF4367932A17}" type="datetimeFigureOut">
              <a:rPr lang="en-US" smtClean="0"/>
              <a:t>7/23/2024</a:t>
            </a:fld>
            <a:endParaRPr lang="en-US"/>
          </a:p>
        </p:txBody>
      </p:sp>
      <p:sp>
        <p:nvSpPr>
          <p:cNvPr id="5" name="Footer Placeholder 4">
            <a:extLst>
              <a:ext uri="{FF2B5EF4-FFF2-40B4-BE49-F238E27FC236}">
                <a16:creationId xmlns:a16="http://schemas.microsoft.com/office/drawing/2014/main" id="{6459EEBF-8F00-163A-CF88-D791AAA68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FFA19-AFA2-0272-8EBE-C173E3F7EB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3B87D-06C7-402C-8F65-3FA40DFCDF32}" type="slidenum">
              <a:rPr lang="en-US" smtClean="0"/>
              <a:t>‹#›</a:t>
            </a:fld>
            <a:endParaRPr lang="en-US"/>
          </a:p>
        </p:txBody>
      </p:sp>
    </p:spTree>
    <p:extLst>
      <p:ext uri="{BB962C8B-B14F-4D97-AF65-F5344CB8AC3E}">
        <p14:creationId xmlns:p14="http://schemas.microsoft.com/office/powerpoint/2010/main" val="2578816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oald.gov.np/wp-content/uploads/2022/07/STATISTICAL-INFORMATION-ON-NEPALESE-AGRICULTURE-2077-78.pdf"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en.wikipedia.org/wiki/26th_parallel_north" TargetMode="Externa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xml"/><Relationship Id="rId7" Type="http://schemas.openxmlformats.org/officeDocument/2006/relationships/image" Target="../media/image5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3.png"/><Relationship Id="rId4" Type="http://schemas.openxmlformats.org/officeDocument/2006/relationships/diagramQuickStyle" Target="../diagrams/quickStyle1.xml"/><Relationship Id="rId9"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4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sv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sv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sv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sv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sv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svg"/><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svg"/><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sv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4233-44E8-7A42-CE67-973581393CD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4ABEC3A-3208-51B5-221D-EA5CFEB721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87" t="23523" r="22120" b="12884"/>
          <a:stretch/>
        </p:blipFill>
        <p:spPr>
          <a:xfrm>
            <a:off x="0" y="-263466"/>
            <a:ext cx="12192000" cy="7272422"/>
          </a:xfrm>
        </p:spPr>
      </p:pic>
      <p:sp>
        <p:nvSpPr>
          <p:cNvPr id="8" name="Rectangle 7">
            <a:extLst>
              <a:ext uri="{FF2B5EF4-FFF2-40B4-BE49-F238E27FC236}">
                <a16:creationId xmlns:a16="http://schemas.microsoft.com/office/drawing/2014/main" id="{1173D684-67AF-21EC-AEDD-04CB4AA114AF}"/>
              </a:ext>
            </a:extLst>
          </p:cNvPr>
          <p:cNvSpPr/>
          <p:nvPr/>
        </p:nvSpPr>
        <p:spPr>
          <a:xfrm>
            <a:off x="7052274" y="1279525"/>
            <a:ext cx="5258298" cy="2215991"/>
          </a:xfrm>
          <a:prstGeom prst="rect">
            <a:avLst/>
          </a:prstGeom>
          <a:noFill/>
        </p:spPr>
        <p:txBody>
          <a:bodyPr wrap="none" lIns="91440" tIns="45720" rIns="91440" bIns="45720">
            <a:spAutoFit/>
          </a:bodyPr>
          <a:lstStyle/>
          <a:p>
            <a:pPr algn="ct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NEPAL </a:t>
            </a:r>
          </a:p>
        </p:txBody>
      </p:sp>
      <p:pic>
        <p:nvPicPr>
          <p:cNvPr id="4" name="Picture 3">
            <a:extLst>
              <a:ext uri="{FF2B5EF4-FFF2-40B4-BE49-F238E27FC236}">
                <a16:creationId xmlns:a16="http://schemas.microsoft.com/office/drawing/2014/main" id="{6C086C01-5B28-0898-F186-2797EFD36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225" y="326916"/>
            <a:ext cx="1570572" cy="1325563"/>
          </a:xfrm>
          <a:prstGeom prst="rect">
            <a:avLst/>
          </a:prstGeom>
        </p:spPr>
      </p:pic>
      <p:pic>
        <p:nvPicPr>
          <p:cNvPr id="3" name="Picture 2">
            <a:extLst>
              <a:ext uri="{FF2B5EF4-FFF2-40B4-BE49-F238E27FC236}">
                <a16:creationId xmlns:a16="http://schemas.microsoft.com/office/drawing/2014/main" id="{2A34E7D7-CE0C-5756-3994-2F57013E4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0897" y="55449"/>
            <a:ext cx="1371146" cy="1673448"/>
          </a:xfrm>
          <a:prstGeom prst="rect">
            <a:avLst/>
          </a:prstGeom>
        </p:spPr>
      </p:pic>
    </p:spTree>
    <p:extLst>
      <p:ext uri="{BB962C8B-B14F-4D97-AF65-F5344CB8AC3E}">
        <p14:creationId xmlns:p14="http://schemas.microsoft.com/office/powerpoint/2010/main" val="359899695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F500721-A984-7315-B027-7B57EBF84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238" y="1333500"/>
            <a:ext cx="3195667" cy="3195667"/>
          </a:xfrm>
          <a:prstGeom prst="rect">
            <a:avLst/>
          </a:prstGeom>
        </p:spPr>
      </p:pic>
      <p:sp>
        <p:nvSpPr>
          <p:cNvPr id="2" name="Title 1">
            <a:extLst>
              <a:ext uri="{FF2B5EF4-FFF2-40B4-BE49-F238E27FC236}">
                <a16:creationId xmlns:a16="http://schemas.microsoft.com/office/drawing/2014/main" id="{0398E3FA-B279-31AE-425B-CEEEEB1B6F13}"/>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Types of Forest </a:t>
            </a:r>
          </a:p>
        </p:txBody>
      </p:sp>
      <p:graphicFrame>
        <p:nvGraphicFramePr>
          <p:cNvPr id="4" name="Content Placeholder 3">
            <a:extLst>
              <a:ext uri="{FF2B5EF4-FFF2-40B4-BE49-F238E27FC236}">
                <a16:creationId xmlns:a16="http://schemas.microsoft.com/office/drawing/2014/main" id="{AFCD3E69-733E-2734-D472-2BCB7D8C4949}"/>
              </a:ext>
            </a:extLst>
          </p:cNvPr>
          <p:cNvGraphicFramePr>
            <a:graphicFrameLocks noGrp="1"/>
          </p:cNvGraphicFramePr>
          <p:nvPr>
            <p:ph idx="1"/>
            <p:extLst>
              <p:ext uri="{D42A27DB-BD31-4B8C-83A1-F6EECF244321}">
                <p14:modId xmlns:p14="http://schemas.microsoft.com/office/powerpoint/2010/main" val="1683897651"/>
              </p:ext>
            </p:extLst>
          </p:nvPr>
        </p:nvGraphicFramePr>
        <p:xfrm>
          <a:off x="939852" y="1962442"/>
          <a:ext cx="8350446" cy="4460098"/>
        </p:xfrm>
        <a:graphic>
          <a:graphicData uri="http://schemas.openxmlformats.org/drawingml/2006/table">
            <a:tbl>
              <a:tblPr firstRow="1" bandRow="1">
                <a:tableStyleId>{93296810-A885-4BE3-A3E7-6D5BEEA58F35}</a:tableStyleId>
              </a:tblPr>
              <a:tblGrid>
                <a:gridCol w="643462">
                  <a:extLst>
                    <a:ext uri="{9D8B030D-6E8A-4147-A177-3AD203B41FA5}">
                      <a16:colId xmlns:a16="http://schemas.microsoft.com/office/drawing/2014/main" val="214232064"/>
                    </a:ext>
                  </a:extLst>
                </a:gridCol>
                <a:gridCol w="3475413">
                  <a:extLst>
                    <a:ext uri="{9D8B030D-6E8A-4147-A177-3AD203B41FA5}">
                      <a16:colId xmlns:a16="http://schemas.microsoft.com/office/drawing/2014/main" val="119196082"/>
                    </a:ext>
                  </a:extLst>
                </a:gridCol>
                <a:gridCol w="4231571">
                  <a:extLst>
                    <a:ext uri="{9D8B030D-6E8A-4147-A177-3AD203B41FA5}">
                      <a16:colId xmlns:a16="http://schemas.microsoft.com/office/drawing/2014/main" val="1061474643"/>
                    </a:ext>
                  </a:extLst>
                </a:gridCol>
              </a:tblGrid>
              <a:tr h="609308">
                <a:tc>
                  <a:txBody>
                    <a:bodyPr/>
                    <a:lstStyle/>
                    <a:p>
                      <a:r>
                        <a:rPr lang="en-US" sz="2000" b="1" dirty="0"/>
                        <a:t>S.N.</a:t>
                      </a:r>
                    </a:p>
                  </a:txBody>
                  <a:tcPr/>
                </a:tc>
                <a:tc>
                  <a:txBody>
                    <a:bodyPr/>
                    <a:lstStyle/>
                    <a:p>
                      <a:r>
                        <a:rPr lang="en-US" sz="2800" b="1" dirty="0"/>
                        <a:t>Types of Forest </a:t>
                      </a:r>
                    </a:p>
                  </a:txBody>
                  <a:tcPr/>
                </a:tc>
                <a:tc>
                  <a:txBody>
                    <a:bodyPr/>
                    <a:lstStyle/>
                    <a:p>
                      <a:r>
                        <a:rPr lang="en-US" sz="2800" b="1" dirty="0"/>
                        <a:t>Altitude </a:t>
                      </a:r>
                    </a:p>
                  </a:txBody>
                  <a:tcPr/>
                </a:tc>
                <a:extLst>
                  <a:ext uri="{0D108BD9-81ED-4DB2-BD59-A6C34878D82A}">
                    <a16:rowId xmlns:a16="http://schemas.microsoft.com/office/drawing/2014/main" val="3836572561"/>
                  </a:ext>
                </a:extLst>
              </a:tr>
              <a:tr h="1043698">
                <a:tc>
                  <a:txBody>
                    <a:bodyPr/>
                    <a:lstStyle/>
                    <a:p>
                      <a:r>
                        <a:rPr lang="en-US" sz="2800" b="1" dirty="0"/>
                        <a:t>1. </a:t>
                      </a:r>
                    </a:p>
                  </a:txBody>
                  <a:tcPr/>
                </a:tc>
                <a:tc>
                  <a:txBody>
                    <a:bodyPr/>
                    <a:lstStyle/>
                    <a:p>
                      <a:r>
                        <a:rPr lang="en-US" sz="2800" b="1" dirty="0"/>
                        <a:t>Sub Tropical Evergreen Forest </a:t>
                      </a:r>
                    </a:p>
                  </a:txBody>
                  <a:tcPr/>
                </a:tc>
                <a:tc>
                  <a:txBody>
                    <a:bodyPr/>
                    <a:lstStyle/>
                    <a:p>
                      <a:r>
                        <a:rPr lang="en-US" sz="2800" b="1" dirty="0" err="1"/>
                        <a:t>Upto</a:t>
                      </a:r>
                      <a:r>
                        <a:rPr lang="en-US" sz="2800" b="1" dirty="0"/>
                        <a:t> 1200m </a:t>
                      </a:r>
                    </a:p>
                  </a:txBody>
                  <a:tcPr/>
                </a:tc>
                <a:extLst>
                  <a:ext uri="{0D108BD9-81ED-4DB2-BD59-A6C34878D82A}">
                    <a16:rowId xmlns:a16="http://schemas.microsoft.com/office/drawing/2014/main" val="2576838374"/>
                  </a:ext>
                </a:extLst>
              </a:tr>
              <a:tr h="1043698">
                <a:tc>
                  <a:txBody>
                    <a:bodyPr/>
                    <a:lstStyle/>
                    <a:p>
                      <a:r>
                        <a:rPr lang="en-US" sz="2800" b="1" dirty="0"/>
                        <a:t>2.</a:t>
                      </a:r>
                    </a:p>
                  </a:txBody>
                  <a:tcPr/>
                </a:tc>
                <a:tc>
                  <a:txBody>
                    <a:bodyPr/>
                    <a:lstStyle/>
                    <a:p>
                      <a:r>
                        <a:rPr lang="en-US" sz="2800" b="1" dirty="0" err="1"/>
                        <a:t>Temperarate</a:t>
                      </a:r>
                      <a:r>
                        <a:rPr lang="en-US" sz="2800" b="1" dirty="0"/>
                        <a:t> Deciduous Forest </a:t>
                      </a:r>
                    </a:p>
                  </a:txBody>
                  <a:tcPr/>
                </a:tc>
                <a:tc>
                  <a:txBody>
                    <a:bodyPr/>
                    <a:lstStyle/>
                    <a:p>
                      <a:r>
                        <a:rPr lang="en-US" sz="2800" b="1" dirty="0"/>
                        <a:t>1200m to 2100m </a:t>
                      </a:r>
                    </a:p>
                  </a:txBody>
                  <a:tcPr/>
                </a:tc>
                <a:extLst>
                  <a:ext uri="{0D108BD9-81ED-4DB2-BD59-A6C34878D82A}">
                    <a16:rowId xmlns:a16="http://schemas.microsoft.com/office/drawing/2014/main" val="2098160587"/>
                  </a:ext>
                </a:extLst>
              </a:tr>
              <a:tr h="587798">
                <a:tc>
                  <a:txBody>
                    <a:bodyPr/>
                    <a:lstStyle/>
                    <a:p>
                      <a:r>
                        <a:rPr lang="en-US" sz="2800" b="1" dirty="0"/>
                        <a:t>3. </a:t>
                      </a:r>
                    </a:p>
                  </a:txBody>
                  <a:tcPr/>
                </a:tc>
                <a:tc>
                  <a:txBody>
                    <a:bodyPr/>
                    <a:lstStyle/>
                    <a:p>
                      <a:r>
                        <a:rPr lang="en-US" sz="2800" b="1" dirty="0" err="1"/>
                        <a:t>Conferous</a:t>
                      </a:r>
                      <a:r>
                        <a:rPr lang="en-US" sz="2800" b="1" dirty="0"/>
                        <a:t> Forest </a:t>
                      </a:r>
                    </a:p>
                  </a:txBody>
                  <a:tcPr/>
                </a:tc>
                <a:tc>
                  <a:txBody>
                    <a:bodyPr/>
                    <a:lstStyle/>
                    <a:p>
                      <a:r>
                        <a:rPr lang="en-US" sz="2800" b="1" dirty="0"/>
                        <a:t>2101m to 3350m </a:t>
                      </a:r>
                    </a:p>
                  </a:txBody>
                  <a:tcPr/>
                </a:tc>
                <a:extLst>
                  <a:ext uri="{0D108BD9-81ED-4DB2-BD59-A6C34878D82A}">
                    <a16:rowId xmlns:a16="http://schemas.microsoft.com/office/drawing/2014/main" val="2261263344"/>
                  </a:ext>
                </a:extLst>
              </a:tr>
              <a:tr h="587798">
                <a:tc>
                  <a:txBody>
                    <a:bodyPr/>
                    <a:lstStyle/>
                    <a:p>
                      <a:r>
                        <a:rPr lang="en-US" sz="2800" b="1" dirty="0"/>
                        <a:t>4.</a:t>
                      </a:r>
                    </a:p>
                  </a:txBody>
                  <a:tcPr/>
                </a:tc>
                <a:tc>
                  <a:txBody>
                    <a:bodyPr/>
                    <a:lstStyle/>
                    <a:p>
                      <a:r>
                        <a:rPr lang="en-US" sz="2800" b="1" dirty="0"/>
                        <a:t>Alpine Forest </a:t>
                      </a:r>
                    </a:p>
                  </a:txBody>
                  <a:tcPr/>
                </a:tc>
                <a:tc>
                  <a:txBody>
                    <a:bodyPr/>
                    <a:lstStyle/>
                    <a:p>
                      <a:r>
                        <a:rPr lang="en-US" sz="2800" b="1" dirty="0"/>
                        <a:t>3351m to 5000m </a:t>
                      </a:r>
                    </a:p>
                  </a:txBody>
                  <a:tcPr/>
                </a:tc>
                <a:extLst>
                  <a:ext uri="{0D108BD9-81ED-4DB2-BD59-A6C34878D82A}">
                    <a16:rowId xmlns:a16="http://schemas.microsoft.com/office/drawing/2014/main" val="1959428259"/>
                  </a:ext>
                </a:extLst>
              </a:tr>
              <a:tr h="587798">
                <a:tc>
                  <a:txBody>
                    <a:bodyPr/>
                    <a:lstStyle/>
                    <a:p>
                      <a:r>
                        <a:rPr lang="en-US" sz="2800" b="1" dirty="0"/>
                        <a:t>5.</a:t>
                      </a:r>
                    </a:p>
                  </a:txBody>
                  <a:tcPr/>
                </a:tc>
                <a:tc>
                  <a:txBody>
                    <a:bodyPr/>
                    <a:lstStyle/>
                    <a:p>
                      <a:r>
                        <a:rPr lang="en-US" sz="2800" b="1" dirty="0"/>
                        <a:t>Tundra Vegetation</a:t>
                      </a:r>
                    </a:p>
                  </a:txBody>
                  <a:tcPr/>
                </a:tc>
                <a:tc>
                  <a:txBody>
                    <a:bodyPr/>
                    <a:lstStyle/>
                    <a:p>
                      <a:r>
                        <a:rPr lang="en-US" sz="2800" b="1" dirty="0"/>
                        <a:t>5001m and above</a:t>
                      </a:r>
                    </a:p>
                  </a:txBody>
                  <a:tcPr/>
                </a:tc>
                <a:extLst>
                  <a:ext uri="{0D108BD9-81ED-4DB2-BD59-A6C34878D82A}">
                    <a16:rowId xmlns:a16="http://schemas.microsoft.com/office/drawing/2014/main" val="183870078"/>
                  </a:ext>
                </a:extLst>
              </a:tr>
            </a:tbl>
          </a:graphicData>
        </a:graphic>
      </p:graphicFrame>
      <p:pic>
        <p:nvPicPr>
          <p:cNvPr id="8" name="Graphic 7">
            <a:extLst>
              <a:ext uri="{FF2B5EF4-FFF2-40B4-BE49-F238E27FC236}">
                <a16:creationId xmlns:a16="http://schemas.microsoft.com/office/drawing/2014/main" id="{F6F17231-90B2-9F1C-D9E7-1DD4F26598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8286" y="4591371"/>
            <a:ext cx="3062514" cy="3062514"/>
          </a:xfrm>
          <a:prstGeom prst="rect">
            <a:avLst/>
          </a:prstGeom>
        </p:spPr>
      </p:pic>
      <p:pic>
        <p:nvPicPr>
          <p:cNvPr id="10" name="Graphic 9">
            <a:extLst>
              <a:ext uri="{FF2B5EF4-FFF2-40B4-BE49-F238E27FC236}">
                <a16:creationId xmlns:a16="http://schemas.microsoft.com/office/drawing/2014/main" id="{2FC44E9E-551D-AED8-0611-18B02C5D8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8403" y="3591769"/>
            <a:ext cx="3062514" cy="3062514"/>
          </a:xfrm>
          <a:prstGeom prst="rect">
            <a:avLst/>
          </a:prstGeom>
        </p:spPr>
      </p:pic>
    </p:spTree>
    <p:extLst>
      <p:ext uri="{BB962C8B-B14F-4D97-AF65-F5344CB8AC3E}">
        <p14:creationId xmlns:p14="http://schemas.microsoft.com/office/powerpoint/2010/main" val="248594337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1509A17-F5BE-59C3-39CA-350A6F4F0D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58552"/>
            <a:ext cx="10628085" cy="613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8997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FD10-D031-43B1-2F07-E5670E6A07DF}"/>
              </a:ext>
            </a:extLst>
          </p:cNvPr>
          <p:cNvSpPr>
            <a:spLocks noGrp="1"/>
          </p:cNvSpPr>
          <p:nvPr>
            <p:ph type="title"/>
          </p:nvPr>
        </p:nvSpPr>
        <p:spPr>
          <a:xfrm>
            <a:off x="838200" y="269875"/>
            <a:ext cx="10515600" cy="1325563"/>
          </a:xfrm>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Minerals …</a:t>
            </a:r>
          </a:p>
        </p:txBody>
      </p:sp>
      <p:graphicFrame>
        <p:nvGraphicFramePr>
          <p:cNvPr id="4" name="Content Placeholder 3">
            <a:extLst>
              <a:ext uri="{FF2B5EF4-FFF2-40B4-BE49-F238E27FC236}">
                <a16:creationId xmlns:a16="http://schemas.microsoft.com/office/drawing/2014/main" id="{24A0D177-07DB-B739-C71F-AE2698FEF688}"/>
              </a:ext>
            </a:extLst>
          </p:cNvPr>
          <p:cNvGraphicFramePr>
            <a:graphicFrameLocks noGrp="1"/>
          </p:cNvGraphicFramePr>
          <p:nvPr>
            <p:ph idx="1"/>
            <p:extLst>
              <p:ext uri="{D42A27DB-BD31-4B8C-83A1-F6EECF244321}">
                <p14:modId xmlns:p14="http://schemas.microsoft.com/office/powerpoint/2010/main" val="3408501284"/>
              </p:ext>
            </p:extLst>
          </p:nvPr>
        </p:nvGraphicFramePr>
        <p:xfrm>
          <a:off x="838200" y="1394460"/>
          <a:ext cx="10515600" cy="5099684"/>
        </p:xfrm>
        <a:graphic>
          <a:graphicData uri="http://schemas.openxmlformats.org/drawingml/2006/table">
            <a:tbl>
              <a:tblPr firstRow="1" bandRow="1">
                <a:tableStyleId>{5C22544A-7EE6-4342-B048-85BDC9FD1C3A}</a:tableStyleId>
              </a:tblPr>
              <a:tblGrid>
                <a:gridCol w="2087880">
                  <a:extLst>
                    <a:ext uri="{9D8B030D-6E8A-4147-A177-3AD203B41FA5}">
                      <a16:colId xmlns:a16="http://schemas.microsoft.com/office/drawing/2014/main" val="562899549"/>
                    </a:ext>
                  </a:extLst>
                </a:gridCol>
                <a:gridCol w="8427720">
                  <a:extLst>
                    <a:ext uri="{9D8B030D-6E8A-4147-A177-3AD203B41FA5}">
                      <a16:colId xmlns:a16="http://schemas.microsoft.com/office/drawing/2014/main" val="2476042662"/>
                    </a:ext>
                  </a:extLst>
                </a:gridCol>
              </a:tblGrid>
              <a:tr h="405089">
                <a:tc>
                  <a:txBody>
                    <a:bodyPr/>
                    <a:lstStyle/>
                    <a:p>
                      <a:r>
                        <a:rPr lang="en-US" dirty="0"/>
                        <a:t>Mineral Types </a:t>
                      </a:r>
                    </a:p>
                  </a:txBody>
                  <a:tcPr/>
                </a:tc>
                <a:tc>
                  <a:txBody>
                    <a:bodyPr/>
                    <a:lstStyle/>
                    <a:p>
                      <a:r>
                        <a:rPr lang="en-US" dirty="0"/>
                        <a:t>Mineral Names </a:t>
                      </a:r>
                    </a:p>
                  </a:txBody>
                  <a:tcPr/>
                </a:tc>
                <a:extLst>
                  <a:ext uri="{0D108BD9-81ED-4DB2-BD59-A6C34878D82A}">
                    <a16:rowId xmlns:a16="http://schemas.microsoft.com/office/drawing/2014/main" val="369435833"/>
                  </a:ext>
                </a:extLst>
              </a:tr>
              <a:tr h="998850">
                <a:tc>
                  <a:txBody>
                    <a:bodyPr/>
                    <a:lstStyle/>
                    <a:p>
                      <a:r>
                        <a:rPr lang="en-US" sz="1800" b="1" i="0" kern="1200" dirty="0">
                          <a:solidFill>
                            <a:schemeClr val="dk1"/>
                          </a:solidFill>
                          <a:effectLst/>
                          <a:latin typeface="+mn-lt"/>
                          <a:ea typeface="+mn-ea"/>
                          <a:cs typeface="+mn-cs"/>
                        </a:rPr>
                        <a:t>Metallic minerals</a:t>
                      </a:r>
                      <a:endParaRPr lang="en-US" b="1" dirty="0"/>
                    </a:p>
                  </a:txBody>
                  <a:tcPr/>
                </a:tc>
                <a:tc>
                  <a:txBody>
                    <a:bodyPr/>
                    <a:lstStyle/>
                    <a:p>
                      <a:r>
                        <a:rPr lang="en-US" sz="1800" b="0" i="0" kern="1200" dirty="0">
                          <a:solidFill>
                            <a:schemeClr val="dk1"/>
                          </a:solidFill>
                          <a:effectLst/>
                          <a:latin typeface="+mn-lt"/>
                          <a:ea typeface="+mn-ea"/>
                          <a:cs typeface="+mn-cs"/>
                        </a:rPr>
                        <a:t> Antimony, Arsenic, Bismuth, Cadmium, Chromium, Cobalt, Copper, Gold, Iron, Lead, Zinc, Lithium, Mercury, Molybdenum, Nickel, Silver, Tantalum/Niobium, Tin, Titanium, Tungsten and Uranium.</a:t>
                      </a:r>
                      <a:endParaRPr lang="en-US" sz="1800" dirty="0"/>
                    </a:p>
                  </a:txBody>
                  <a:tcPr/>
                </a:tc>
                <a:extLst>
                  <a:ext uri="{0D108BD9-81ED-4DB2-BD59-A6C34878D82A}">
                    <a16:rowId xmlns:a16="http://schemas.microsoft.com/office/drawing/2014/main" val="2396602144"/>
                  </a:ext>
                </a:extLst>
              </a:tr>
              <a:tr h="998850">
                <a:tc>
                  <a:txBody>
                    <a:bodyPr/>
                    <a:lstStyle/>
                    <a:p>
                      <a:r>
                        <a:rPr lang="en-US" b="1" dirty="0"/>
                        <a:t>Non metallic industrial minerals </a:t>
                      </a:r>
                    </a:p>
                  </a:txBody>
                  <a:tcPr/>
                </a:tc>
                <a:tc>
                  <a:txBody>
                    <a:bodyPr/>
                    <a:lstStyle/>
                    <a:p>
                      <a:r>
                        <a:rPr lang="en-US" sz="1800" b="0" i="0" kern="1200" dirty="0">
                          <a:solidFill>
                            <a:schemeClr val="dk1"/>
                          </a:solidFill>
                          <a:effectLst/>
                          <a:latin typeface="+mn-lt"/>
                          <a:ea typeface="+mn-ea"/>
                          <a:cs typeface="+mn-cs"/>
                        </a:rPr>
                        <a:t>Barite, Calcite, Clay, Common Salt, Corundum, Dolomite, Feldspar, Garnet, Graphite, Magnesite, Mica, Ocher, Pegmatite, Phosphorite, Pyrite, Silica Sand, and Sillimanite that are used to make chemicals, fertilizers, insulators, ceramics, refractories and abrasives.</a:t>
                      </a:r>
                      <a:endParaRPr lang="en-US" sz="1800" dirty="0"/>
                    </a:p>
                  </a:txBody>
                  <a:tcPr/>
                </a:tc>
                <a:extLst>
                  <a:ext uri="{0D108BD9-81ED-4DB2-BD59-A6C34878D82A}">
                    <a16:rowId xmlns:a16="http://schemas.microsoft.com/office/drawing/2014/main" val="910670276"/>
                  </a:ext>
                </a:extLst>
              </a:tr>
              <a:tr h="699195">
                <a:tc>
                  <a:txBody>
                    <a:bodyPr/>
                    <a:lstStyle/>
                    <a:p>
                      <a:r>
                        <a:rPr lang="en-US" b="1" dirty="0"/>
                        <a:t>Non-metallic Gem minerals </a:t>
                      </a:r>
                    </a:p>
                  </a:txBody>
                  <a:tcPr/>
                </a:tc>
                <a:tc>
                  <a:txBody>
                    <a:bodyPr/>
                    <a:lstStyle/>
                    <a:p>
                      <a:r>
                        <a:rPr lang="en-US" sz="1800" b="0" i="0" kern="1200" dirty="0">
                          <a:solidFill>
                            <a:schemeClr val="dk1"/>
                          </a:solidFill>
                          <a:effectLst/>
                          <a:latin typeface="+mn-lt"/>
                          <a:ea typeface="+mn-ea"/>
                          <a:cs typeface="+mn-cs"/>
                        </a:rPr>
                        <a:t>Beryl and Aquamarine, Kyanite, Quartz, Ruby, Sapphire and Tourmaline.</a:t>
                      </a:r>
                      <a:endParaRPr lang="en-US" sz="1800" dirty="0"/>
                    </a:p>
                  </a:txBody>
                  <a:tcPr/>
                </a:tc>
                <a:extLst>
                  <a:ext uri="{0D108BD9-81ED-4DB2-BD59-A6C34878D82A}">
                    <a16:rowId xmlns:a16="http://schemas.microsoft.com/office/drawing/2014/main" val="3290801564"/>
                  </a:ext>
                </a:extLst>
              </a:tr>
              <a:tr h="998850">
                <a:tc>
                  <a:txBody>
                    <a:bodyPr/>
                    <a:lstStyle/>
                    <a:p>
                      <a:r>
                        <a:rPr lang="en-US" b="1" dirty="0"/>
                        <a:t>Non-Metallic construction materials </a:t>
                      </a:r>
                    </a:p>
                  </a:txBody>
                  <a:tcPr/>
                </a:tc>
                <a:tc>
                  <a:txBody>
                    <a:bodyPr/>
                    <a:lstStyle/>
                    <a:p>
                      <a:r>
                        <a:rPr lang="en-US" sz="1800" b="0" i="0" kern="1200" dirty="0">
                          <a:solidFill>
                            <a:schemeClr val="dk1"/>
                          </a:solidFill>
                          <a:effectLst/>
                          <a:latin typeface="+mn-lt"/>
                          <a:ea typeface="+mn-ea"/>
                          <a:cs typeface="+mn-cs"/>
                        </a:rPr>
                        <a:t>Basic Rocks, Boulder, Gravel and Sand, Granite, Gypsum, Limestone, Marble, Quartzite, Slate, Syenite.</a:t>
                      </a:r>
                      <a:endParaRPr lang="en-US" sz="1800" dirty="0"/>
                    </a:p>
                  </a:txBody>
                  <a:tcPr/>
                </a:tc>
                <a:extLst>
                  <a:ext uri="{0D108BD9-81ED-4DB2-BD59-A6C34878D82A}">
                    <a16:rowId xmlns:a16="http://schemas.microsoft.com/office/drawing/2014/main" val="864774171"/>
                  </a:ext>
                </a:extLst>
              </a:tr>
              <a:tr h="998850">
                <a:tc>
                  <a:txBody>
                    <a:bodyPr/>
                    <a:lstStyle/>
                    <a:p>
                      <a:r>
                        <a:rPr lang="en-US" b="1" dirty="0"/>
                        <a:t>Fuel Minerals and Thermal Springs </a:t>
                      </a:r>
                    </a:p>
                  </a:txBody>
                  <a:tcPr/>
                </a:tc>
                <a:tc>
                  <a:txBody>
                    <a:bodyPr/>
                    <a:lstStyle/>
                    <a:p>
                      <a:r>
                        <a:rPr lang="en-US" sz="1800" b="0" i="0" kern="1200" dirty="0">
                          <a:solidFill>
                            <a:schemeClr val="dk1"/>
                          </a:solidFill>
                          <a:effectLst/>
                          <a:latin typeface="+mn-lt"/>
                          <a:ea typeface="+mn-ea"/>
                          <a:cs typeface="+mn-cs"/>
                        </a:rPr>
                        <a:t>Coal, Geothermal Hot Spring, Natural Methane Gas, Petroleum and Natural Gas.</a:t>
                      </a:r>
                      <a:endParaRPr lang="en-US" sz="1800" dirty="0"/>
                    </a:p>
                  </a:txBody>
                  <a:tcPr/>
                </a:tc>
                <a:extLst>
                  <a:ext uri="{0D108BD9-81ED-4DB2-BD59-A6C34878D82A}">
                    <a16:rowId xmlns:a16="http://schemas.microsoft.com/office/drawing/2014/main" val="1116512316"/>
                  </a:ext>
                </a:extLst>
              </a:tr>
            </a:tbl>
          </a:graphicData>
        </a:graphic>
      </p:graphicFrame>
    </p:spTree>
    <p:extLst>
      <p:ext uri="{BB962C8B-B14F-4D97-AF65-F5344CB8AC3E}">
        <p14:creationId xmlns:p14="http://schemas.microsoft.com/office/powerpoint/2010/main" val="424578478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2D537E6-BFE4-02A4-3FF3-56BBDA282643}"/>
              </a:ext>
            </a:extLst>
          </p:cNvPr>
          <p:cNvPicPr>
            <a:picLocks noChangeAspect="1"/>
          </p:cNvPicPr>
          <p:nvPr/>
        </p:nvPicPr>
        <p:blipFill rotWithShape="1">
          <a:blip r:embed="rId2">
            <a:extLst>
              <a:ext uri="{28A0092B-C50C-407E-A947-70E740481C1C}">
                <a14:useLocalDpi xmlns:a14="http://schemas.microsoft.com/office/drawing/2010/main" val="0"/>
              </a:ext>
            </a:extLst>
          </a:blip>
          <a:srcRect t="12516" b="12516"/>
          <a:stretch/>
        </p:blipFill>
        <p:spPr>
          <a:xfrm>
            <a:off x="1" y="-1"/>
            <a:ext cx="12192000" cy="6858000"/>
          </a:xfrm>
          <a:prstGeom prst="rect">
            <a:avLst/>
          </a:prstGeom>
        </p:spPr>
      </p:pic>
      <p:sp>
        <p:nvSpPr>
          <p:cNvPr id="21" name="Freeform: Shape 20">
            <a:extLst>
              <a:ext uri="{FF2B5EF4-FFF2-40B4-BE49-F238E27FC236}">
                <a16:creationId xmlns:a16="http://schemas.microsoft.com/office/drawing/2014/main" id="{030809AD-3AC0-DDA7-5E8E-90679E136DD8}"/>
              </a:ext>
            </a:extLst>
          </p:cNvPr>
          <p:cNvSpPr/>
          <p:nvPr/>
        </p:nvSpPr>
        <p:spPr>
          <a:xfrm>
            <a:off x="0" y="0"/>
            <a:ext cx="6915150" cy="7010400"/>
          </a:xfrm>
          <a:custGeom>
            <a:avLst/>
            <a:gdLst/>
            <a:ahLst/>
            <a:cxnLst/>
            <a:rect l="l" t="t" r="r" b="b"/>
            <a:pathLst>
              <a:path w="6915150" h="7010400">
                <a:moveTo>
                  <a:pt x="4194115" y="4773865"/>
                </a:moveTo>
                <a:cubicBezTo>
                  <a:pt x="4228746" y="4773865"/>
                  <a:pt x="4252584" y="4779558"/>
                  <a:pt x="4265630" y="4790943"/>
                </a:cubicBezTo>
                <a:cubicBezTo>
                  <a:pt x="4278675" y="4802328"/>
                  <a:pt x="4285198" y="4826285"/>
                  <a:pt x="4285198" y="4862813"/>
                </a:cubicBezTo>
                <a:lnTo>
                  <a:pt x="4285198" y="4926144"/>
                </a:lnTo>
                <a:cubicBezTo>
                  <a:pt x="4285198" y="4976904"/>
                  <a:pt x="4278438" y="5006909"/>
                  <a:pt x="4264918" y="5016159"/>
                </a:cubicBezTo>
                <a:cubicBezTo>
                  <a:pt x="4251398" y="5025410"/>
                  <a:pt x="4227797" y="5030035"/>
                  <a:pt x="4194115" y="5030035"/>
                </a:cubicBezTo>
                <a:close/>
                <a:moveTo>
                  <a:pt x="450790" y="4773865"/>
                </a:moveTo>
                <a:cubicBezTo>
                  <a:pt x="485421" y="4773865"/>
                  <a:pt x="509259" y="4779558"/>
                  <a:pt x="522305" y="4790943"/>
                </a:cubicBezTo>
                <a:cubicBezTo>
                  <a:pt x="535350" y="4802328"/>
                  <a:pt x="541873" y="4826285"/>
                  <a:pt x="541873" y="4862813"/>
                </a:cubicBezTo>
                <a:lnTo>
                  <a:pt x="541873" y="4926144"/>
                </a:lnTo>
                <a:cubicBezTo>
                  <a:pt x="541873" y="4976904"/>
                  <a:pt x="535113" y="5006909"/>
                  <a:pt x="521593" y="5016159"/>
                </a:cubicBezTo>
                <a:cubicBezTo>
                  <a:pt x="508073" y="5025410"/>
                  <a:pt x="484472" y="5030035"/>
                  <a:pt x="450790" y="5030035"/>
                </a:cubicBezTo>
                <a:close/>
                <a:moveTo>
                  <a:pt x="2633764" y="4747536"/>
                </a:moveTo>
                <a:cubicBezTo>
                  <a:pt x="2652265" y="4747536"/>
                  <a:pt x="2664481" y="4755008"/>
                  <a:pt x="2670411" y="4769951"/>
                </a:cubicBezTo>
                <a:cubicBezTo>
                  <a:pt x="2676341" y="4784894"/>
                  <a:pt x="2679306" y="4819169"/>
                  <a:pt x="2679306" y="4872775"/>
                </a:cubicBezTo>
                <a:lnTo>
                  <a:pt x="2679306" y="5402194"/>
                </a:lnTo>
                <a:cubicBezTo>
                  <a:pt x="2679306" y="5470032"/>
                  <a:pt x="2676459" y="5512964"/>
                  <a:pt x="2670767" y="5530991"/>
                </a:cubicBezTo>
                <a:cubicBezTo>
                  <a:pt x="2665074" y="5549018"/>
                  <a:pt x="2652028" y="5558031"/>
                  <a:pt x="2631629" y="5558031"/>
                </a:cubicBezTo>
                <a:cubicBezTo>
                  <a:pt x="2611705" y="5558031"/>
                  <a:pt x="2599015" y="5550204"/>
                  <a:pt x="2593560" y="5534549"/>
                </a:cubicBezTo>
                <a:cubicBezTo>
                  <a:pt x="2588104" y="5518894"/>
                  <a:pt x="2585376" y="5477622"/>
                  <a:pt x="2585376" y="5410733"/>
                </a:cubicBezTo>
                <a:lnTo>
                  <a:pt x="2585376" y="4872775"/>
                </a:lnTo>
                <a:cubicBezTo>
                  <a:pt x="2585376" y="4813476"/>
                  <a:pt x="2589527" y="4777779"/>
                  <a:pt x="2597829" y="4765682"/>
                </a:cubicBezTo>
                <a:cubicBezTo>
                  <a:pt x="2606131" y="4753585"/>
                  <a:pt x="2618109" y="4747536"/>
                  <a:pt x="2633764" y="4747536"/>
                </a:cubicBezTo>
                <a:close/>
                <a:moveTo>
                  <a:pt x="5485213" y="4576756"/>
                </a:moveTo>
                <a:lnTo>
                  <a:pt x="5485213" y="5728811"/>
                </a:lnTo>
                <a:lnTo>
                  <a:pt x="6004669" y="5728811"/>
                </a:lnTo>
                <a:lnTo>
                  <a:pt x="6004669" y="5498258"/>
                </a:lnTo>
                <a:lnTo>
                  <a:pt x="5784790" y="5498258"/>
                </a:lnTo>
                <a:lnTo>
                  <a:pt x="5784790" y="5244934"/>
                </a:lnTo>
                <a:lnTo>
                  <a:pt x="5971936" y="5244934"/>
                </a:lnTo>
                <a:lnTo>
                  <a:pt x="5971936" y="5025766"/>
                </a:lnTo>
                <a:lnTo>
                  <a:pt x="5784790" y="5025766"/>
                </a:lnTo>
                <a:lnTo>
                  <a:pt x="5784790" y="4807309"/>
                </a:lnTo>
                <a:lnTo>
                  <a:pt x="5984745" y="4807309"/>
                </a:lnTo>
                <a:lnTo>
                  <a:pt x="5984745" y="4576756"/>
                </a:lnTo>
                <a:close/>
                <a:moveTo>
                  <a:pt x="3894538" y="4576756"/>
                </a:moveTo>
                <a:lnTo>
                  <a:pt x="3894538" y="5728811"/>
                </a:lnTo>
                <a:lnTo>
                  <a:pt x="4194115" y="5728811"/>
                </a:lnTo>
                <a:lnTo>
                  <a:pt x="4194115" y="5209355"/>
                </a:lnTo>
                <a:cubicBezTo>
                  <a:pt x="4235387" y="5209355"/>
                  <a:pt x="4260886" y="5216708"/>
                  <a:pt x="4270611" y="5231414"/>
                </a:cubicBezTo>
                <a:cubicBezTo>
                  <a:pt x="4280336" y="5246120"/>
                  <a:pt x="4285198" y="5284308"/>
                  <a:pt x="4285198" y="5345979"/>
                </a:cubicBezTo>
                <a:lnTo>
                  <a:pt x="4285198" y="5728811"/>
                </a:lnTo>
                <a:lnTo>
                  <a:pt x="4563428" y="5728811"/>
                </a:lnTo>
                <a:lnTo>
                  <a:pt x="4563428" y="5424965"/>
                </a:lnTo>
                <a:cubicBezTo>
                  <a:pt x="4563428" y="5331984"/>
                  <a:pt x="4560937" y="5275176"/>
                  <a:pt x="4555956" y="5254540"/>
                </a:cubicBezTo>
                <a:cubicBezTo>
                  <a:pt x="4550975" y="5233904"/>
                  <a:pt x="4538285" y="5211252"/>
                  <a:pt x="4517886" y="5186584"/>
                </a:cubicBezTo>
                <a:cubicBezTo>
                  <a:pt x="4497488" y="5161916"/>
                  <a:pt x="4457639" y="5142228"/>
                  <a:pt x="4398340" y="5127522"/>
                </a:cubicBezTo>
                <a:cubicBezTo>
                  <a:pt x="4463806" y="5121355"/>
                  <a:pt x="4507687" y="5102854"/>
                  <a:pt x="4529983" y="5072019"/>
                </a:cubicBezTo>
                <a:cubicBezTo>
                  <a:pt x="4552280" y="5041183"/>
                  <a:pt x="4563428" y="4980936"/>
                  <a:pt x="4563428" y="4891276"/>
                </a:cubicBezTo>
                <a:cubicBezTo>
                  <a:pt x="4563428" y="4793078"/>
                  <a:pt x="4547654" y="4721563"/>
                  <a:pt x="4516107" y="4676734"/>
                </a:cubicBezTo>
                <a:cubicBezTo>
                  <a:pt x="4484561" y="4631904"/>
                  <a:pt x="4443763" y="4604033"/>
                  <a:pt x="4393715" y="4593122"/>
                </a:cubicBezTo>
                <a:cubicBezTo>
                  <a:pt x="4343667" y="4582211"/>
                  <a:pt x="4247959" y="4576756"/>
                  <a:pt x="4106590" y="4576756"/>
                </a:cubicBezTo>
                <a:close/>
                <a:moveTo>
                  <a:pt x="3090169" y="4576756"/>
                </a:moveTo>
                <a:lnTo>
                  <a:pt x="3090169" y="5258454"/>
                </a:lnTo>
                <a:cubicBezTo>
                  <a:pt x="3090169" y="5388437"/>
                  <a:pt x="3092541" y="5473708"/>
                  <a:pt x="3097285" y="5514268"/>
                </a:cubicBezTo>
                <a:cubicBezTo>
                  <a:pt x="3102029" y="5554829"/>
                  <a:pt x="3117446" y="5593373"/>
                  <a:pt x="3143538" y="5629901"/>
                </a:cubicBezTo>
                <a:cubicBezTo>
                  <a:pt x="3169629" y="5666429"/>
                  <a:pt x="3209003" y="5696078"/>
                  <a:pt x="3261661" y="5718849"/>
                </a:cubicBezTo>
                <a:cubicBezTo>
                  <a:pt x="3314318" y="5741620"/>
                  <a:pt x="3375040" y="5753005"/>
                  <a:pt x="3443826" y="5753005"/>
                </a:cubicBezTo>
                <a:cubicBezTo>
                  <a:pt x="3505971" y="5753005"/>
                  <a:pt x="3559933" y="5743399"/>
                  <a:pt x="3605712" y="5724186"/>
                </a:cubicBezTo>
                <a:cubicBezTo>
                  <a:pt x="3651490" y="5704973"/>
                  <a:pt x="3688374" y="5676747"/>
                  <a:pt x="3716363" y="5639507"/>
                </a:cubicBezTo>
                <a:cubicBezTo>
                  <a:pt x="3744352" y="5602268"/>
                  <a:pt x="3761193" y="5565977"/>
                  <a:pt x="3766886" y="5530635"/>
                </a:cubicBezTo>
                <a:cubicBezTo>
                  <a:pt x="3772578" y="5495293"/>
                  <a:pt x="3775425" y="5433978"/>
                  <a:pt x="3775425" y="5346690"/>
                </a:cubicBezTo>
                <a:lnTo>
                  <a:pt x="3775425" y="4576756"/>
                </a:lnTo>
                <a:lnTo>
                  <a:pt x="3475848" y="4576756"/>
                </a:lnTo>
                <a:lnTo>
                  <a:pt x="3475848" y="5425676"/>
                </a:lnTo>
                <a:cubicBezTo>
                  <a:pt x="3475848" y="5483077"/>
                  <a:pt x="3473120" y="5519487"/>
                  <a:pt x="3467664" y="5534904"/>
                </a:cubicBezTo>
                <a:cubicBezTo>
                  <a:pt x="3462209" y="5550322"/>
                  <a:pt x="3449994" y="5558031"/>
                  <a:pt x="3431018" y="5558031"/>
                </a:cubicBezTo>
                <a:cubicBezTo>
                  <a:pt x="3414414" y="5558031"/>
                  <a:pt x="3403385" y="5551034"/>
                  <a:pt x="3397929" y="5537039"/>
                </a:cubicBezTo>
                <a:cubicBezTo>
                  <a:pt x="3392474" y="5523045"/>
                  <a:pt x="3389746" y="5490905"/>
                  <a:pt x="3389746" y="5440620"/>
                </a:cubicBezTo>
                <a:lnTo>
                  <a:pt x="3389746" y="4576756"/>
                </a:lnTo>
                <a:close/>
                <a:moveTo>
                  <a:pt x="932263" y="4576756"/>
                </a:moveTo>
                <a:lnTo>
                  <a:pt x="932263" y="5728811"/>
                </a:lnTo>
                <a:lnTo>
                  <a:pt x="1451720" y="5728811"/>
                </a:lnTo>
                <a:lnTo>
                  <a:pt x="1451720" y="5498258"/>
                </a:lnTo>
                <a:lnTo>
                  <a:pt x="1231841" y="5498258"/>
                </a:lnTo>
                <a:lnTo>
                  <a:pt x="1231841" y="5244934"/>
                </a:lnTo>
                <a:lnTo>
                  <a:pt x="1418987" y="5244934"/>
                </a:lnTo>
                <a:lnTo>
                  <a:pt x="1418987" y="5025766"/>
                </a:lnTo>
                <a:lnTo>
                  <a:pt x="1231841" y="5025766"/>
                </a:lnTo>
                <a:lnTo>
                  <a:pt x="1231841" y="4807309"/>
                </a:lnTo>
                <a:lnTo>
                  <a:pt x="1431796" y="4807309"/>
                </a:lnTo>
                <a:lnTo>
                  <a:pt x="1431796" y="4576756"/>
                </a:lnTo>
                <a:close/>
                <a:moveTo>
                  <a:pt x="151213" y="4576756"/>
                </a:moveTo>
                <a:lnTo>
                  <a:pt x="151213" y="5728811"/>
                </a:lnTo>
                <a:lnTo>
                  <a:pt x="450790" y="5728811"/>
                </a:lnTo>
                <a:lnTo>
                  <a:pt x="450790" y="5209355"/>
                </a:lnTo>
                <a:cubicBezTo>
                  <a:pt x="492062" y="5209355"/>
                  <a:pt x="517561" y="5216708"/>
                  <a:pt x="527286" y="5231414"/>
                </a:cubicBezTo>
                <a:cubicBezTo>
                  <a:pt x="537011" y="5246120"/>
                  <a:pt x="541873" y="5284308"/>
                  <a:pt x="541873" y="5345979"/>
                </a:cubicBezTo>
                <a:lnTo>
                  <a:pt x="541873" y="5728811"/>
                </a:lnTo>
                <a:lnTo>
                  <a:pt x="820103" y="5728811"/>
                </a:lnTo>
                <a:lnTo>
                  <a:pt x="820103" y="5424965"/>
                </a:lnTo>
                <a:cubicBezTo>
                  <a:pt x="820103" y="5331984"/>
                  <a:pt x="817612" y="5275176"/>
                  <a:pt x="812631" y="5254540"/>
                </a:cubicBezTo>
                <a:cubicBezTo>
                  <a:pt x="807650" y="5233904"/>
                  <a:pt x="794960" y="5211252"/>
                  <a:pt x="774561" y="5186584"/>
                </a:cubicBezTo>
                <a:cubicBezTo>
                  <a:pt x="754162" y="5161916"/>
                  <a:pt x="714314" y="5142228"/>
                  <a:pt x="655015" y="5127522"/>
                </a:cubicBezTo>
                <a:cubicBezTo>
                  <a:pt x="720481" y="5121355"/>
                  <a:pt x="764362" y="5102854"/>
                  <a:pt x="786658" y="5072019"/>
                </a:cubicBezTo>
                <a:cubicBezTo>
                  <a:pt x="808955" y="5041183"/>
                  <a:pt x="820103" y="4980936"/>
                  <a:pt x="820103" y="4891276"/>
                </a:cubicBezTo>
                <a:cubicBezTo>
                  <a:pt x="820103" y="4793078"/>
                  <a:pt x="804329" y="4721563"/>
                  <a:pt x="772782" y="4676734"/>
                </a:cubicBezTo>
                <a:cubicBezTo>
                  <a:pt x="741236" y="4631904"/>
                  <a:pt x="700438" y="4604033"/>
                  <a:pt x="650390" y="4593122"/>
                </a:cubicBezTo>
                <a:cubicBezTo>
                  <a:pt x="600342" y="4582211"/>
                  <a:pt x="504634" y="4576756"/>
                  <a:pt x="363265" y="4576756"/>
                </a:cubicBezTo>
                <a:close/>
                <a:moveTo>
                  <a:pt x="6395102" y="4552562"/>
                </a:moveTo>
                <a:cubicBezTo>
                  <a:pt x="6323944" y="4552562"/>
                  <a:pt x="6263221" y="4564066"/>
                  <a:pt x="6212937" y="4587074"/>
                </a:cubicBezTo>
                <a:cubicBezTo>
                  <a:pt x="6162651" y="4610082"/>
                  <a:pt x="6126241" y="4641985"/>
                  <a:pt x="6103709" y="4682782"/>
                </a:cubicBezTo>
                <a:cubicBezTo>
                  <a:pt x="6081174" y="4723580"/>
                  <a:pt x="6069908" y="4788097"/>
                  <a:pt x="6069908" y="4876333"/>
                </a:cubicBezTo>
                <a:cubicBezTo>
                  <a:pt x="6069908" y="4937529"/>
                  <a:pt x="6077854" y="4987815"/>
                  <a:pt x="6093746" y="5027189"/>
                </a:cubicBezTo>
                <a:cubicBezTo>
                  <a:pt x="6109638" y="5066563"/>
                  <a:pt x="6129681" y="5097399"/>
                  <a:pt x="6153875" y="5119695"/>
                </a:cubicBezTo>
                <a:cubicBezTo>
                  <a:pt x="6178069" y="5141991"/>
                  <a:pt x="6227405" y="5177808"/>
                  <a:pt x="6301885" y="5227144"/>
                </a:cubicBezTo>
                <a:cubicBezTo>
                  <a:pt x="6376363" y="5276006"/>
                  <a:pt x="6423091" y="5310874"/>
                  <a:pt x="6442067" y="5331747"/>
                </a:cubicBezTo>
                <a:cubicBezTo>
                  <a:pt x="6460568" y="5352620"/>
                  <a:pt x="6469819" y="5396976"/>
                  <a:pt x="6469819" y="5464813"/>
                </a:cubicBezTo>
                <a:cubicBezTo>
                  <a:pt x="6469819" y="5495649"/>
                  <a:pt x="6464956" y="5518894"/>
                  <a:pt x="6455231" y="5534549"/>
                </a:cubicBezTo>
                <a:cubicBezTo>
                  <a:pt x="6445506" y="5550204"/>
                  <a:pt x="6430682" y="5558031"/>
                  <a:pt x="6410757" y="5558031"/>
                </a:cubicBezTo>
                <a:cubicBezTo>
                  <a:pt x="6390833" y="5558031"/>
                  <a:pt x="6376957" y="5551864"/>
                  <a:pt x="6369130" y="5539530"/>
                </a:cubicBezTo>
                <a:cubicBezTo>
                  <a:pt x="6361302" y="5527196"/>
                  <a:pt x="6357388" y="5499444"/>
                  <a:pt x="6357388" y="5456274"/>
                </a:cubicBezTo>
                <a:lnTo>
                  <a:pt x="6357388" y="5316092"/>
                </a:lnTo>
                <a:lnTo>
                  <a:pt x="6079159" y="5316092"/>
                </a:lnTo>
                <a:lnTo>
                  <a:pt x="6079159" y="5391520"/>
                </a:lnTo>
                <a:cubicBezTo>
                  <a:pt x="6079159" y="5477859"/>
                  <a:pt x="6087934" y="5544511"/>
                  <a:pt x="6105487" y="5591475"/>
                </a:cubicBezTo>
                <a:cubicBezTo>
                  <a:pt x="6123039" y="5638440"/>
                  <a:pt x="6160160" y="5677103"/>
                  <a:pt x="6216850" y="5707464"/>
                </a:cubicBezTo>
                <a:cubicBezTo>
                  <a:pt x="6273539" y="5737825"/>
                  <a:pt x="6341970" y="5753005"/>
                  <a:pt x="6422143" y="5753005"/>
                </a:cubicBezTo>
                <a:cubicBezTo>
                  <a:pt x="6495198" y="5753005"/>
                  <a:pt x="6559241" y="5739841"/>
                  <a:pt x="6614270" y="5713512"/>
                </a:cubicBezTo>
                <a:cubicBezTo>
                  <a:pt x="6669299" y="5687184"/>
                  <a:pt x="6706421" y="5654569"/>
                  <a:pt x="6725633" y="5615669"/>
                </a:cubicBezTo>
                <a:cubicBezTo>
                  <a:pt x="6744846" y="5576769"/>
                  <a:pt x="6754453" y="5516285"/>
                  <a:pt x="6754453" y="5434215"/>
                </a:cubicBezTo>
                <a:cubicBezTo>
                  <a:pt x="6754453" y="5321311"/>
                  <a:pt x="6737137" y="5239478"/>
                  <a:pt x="6702507" y="5188719"/>
                </a:cubicBezTo>
                <a:cubicBezTo>
                  <a:pt x="6667876" y="5137959"/>
                  <a:pt x="6583883" y="5073005"/>
                  <a:pt x="6450528" y="4993856"/>
                </a:cubicBezTo>
                <a:cubicBezTo>
                  <a:pt x="6404023" y="4966363"/>
                  <a:pt x="6375804" y="4942885"/>
                  <a:pt x="6365872" y="4923420"/>
                </a:cubicBezTo>
                <a:cubicBezTo>
                  <a:pt x="6355472" y="4903955"/>
                  <a:pt x="6350273" y="4874999"/>
                  <a:pt x="6350273" y="4836551"/>
                </a:cubicBezTo>
                <a:cubicBezTo>
                  <a:pt x="6350273" y="4806642"/>
                  <a:pt x="6354898" y="4784329"/>
                  <a:pt x="6364148" y="4769612"/>
                </a:cubicBezTo>
                <a:cubicBezTo>
                  <a:pt x="6373399" y="4754895"/>
                  <a:pt x="6387037" y="4747536"/>
                  <a:pt x="6405065" y="4747536"/>
                </a:cubicBezTo>
                <a:cubicBezTo>
                  <a:pt x="6421668" y="4747536"/>
                  <a:pt x="6433528" y="4752992"/>
                  <a:pt x="6440644" y="4763903"/>
                </a:cubicBezTo>
                <a:cubicBezTo>
                  <a:pt x="6447760" y="4774814"/>
                  <a:pt x="6451318" y="4800193"/>
                  <a:pt x="6451318" y="4840042"/>
                </a:cubicBezTo>
                <a:lnTo>
                  <a:pt x="6451318" y="4925432"/>
                </a:lnTo>
                <a:lnTo>
                  <a:pt x="6729547" y="4925432"/>
                </a:lnTo>
                <a:lnTo>
                  <a:pt x="6729547" y="4879891"/>
                </a:lnTo>
                <a:cubicBezTo>
                  <a:pt x="6729547" y="4788334"/>
                  <a:pt x="6720652" y="4723461"/>
                  <a:pt x="6702863" y="4685273"/>
                </a:cubicBezTo>
                <a:cubicBezTo>
                  <a:pt x="6685073" y="4647084"/>
                  <a:pt x="6648782" y="4615419"/>
                  <a:pt x="6593990" y="4590276"/>
                </a:cubicBezTo>
                <a:cubicBezTo>
                  <a:pt x="6539198" y="4565133"/>
                  <a:pt x="6472902" y="4552562"/>
                  <a:pt x="6395102" y="4552562"/>
                </a:cubicBezTo>
                <a:close/>
                <a:moveTo>
                  <a:pt x="5016437" y="4552562"/>
                </a:moveTo>
                <a:cubicBezTo>
                  <a:pt x="4951446" y="4552562"/>
                  <a:pt x="4893926" y="4563592"/>
                  <a:pt x="4843878" y="4585651"/>
                </a:cubicBezTo>
                <a:cubicBezTo>
                  <a:pt x="4793830" y="4607710"/>
                  <a:pt x="4754693" y="4637952"/>
                  <a:pt x="4726467" y="4676378"/>
                </a:cubicBezTo>
                <a:cubicBezTo>
                  <a:pt x="4698241" y="4714803"/>
                  <a:pt x="4681281" y="4754771"/>
                  <a:pt x="4675588" y="4796280"/>
                </a:cubicBezTo>
                <a:cubicBezTo>
                  <a:pt x="4669896" y="4837789"/>
                  <a:pt x="4667049" y="4900053"/>
                  <a:pt x="4667049" y="4983071"/>
                </a:cubicBezTo>
                <a:lnTo>
                  <a:pt x="4667049" y="5319650"/>
                </a:lnTo>
                <a:cubicBezTo>
                  <a:pt x="4667049" y="5432555"/>
                  <a:pt x="4676300" y="5517115"/>
                  <a:pt x="4694801" y="5573330"/>
                </a:cubicBezTo>
                <a:cubicBezTo>
                  <a:pt x="4713302" y="5629545"/>
                  <a:pt x="4751016" y="5673545"/>
                  <a:pt x="4807943" y="5705329"/>
                </a:cubicBezTo>
                <a:cubicBezTo>
                  <a:pt x="4864870" y="5737113"/>
                  <a:pt x="4937214" y="5753005"/>
                  <a:pt x="5024976" y="5753005"/>
                </a:cubicBezTo>
                <a:cubicBezTo>
                  <a:pt x="5109417" y="5753005"/>
                  <a:pt x="5180457" y="5734239"/>
                  <a:pt x="5238096" y="5696706"/>
                </a:cubicBezTo>
                <a:cubicBezTo>
                  <a:pt x="5295734" y="5659174"/>
                  <a:pt x="5332974" y="5615465"/>
                  <a:pt x="5349814" y="5565580"/>
                </a:cubicBezTo>
                <a:cubicBezTo>
                  <a:pt x="5366655" y="5515695"/>
                  <a:pt x="5375076" y="5431132"/>
                  <a:pt x="5375076" y="5311889"/>
                </a:cubicBezTo>
                <a:lnTo>
                  <a:pt x="5375076" y="5266993"/>
                </a:lnTo>
                <a:lnTo>
                  <a:pt x="5075499" y="5266993"/>
                </a:lnTo>
                <a:lnTo>
                  <a:pt x="5075499" y="5411800"/>
                </a:lnTo>
                <a:cubicBezTo>
                  <a:pt x="5075499" y="5475050"/>
                  <a:pt x="5072059" y="5515234"/>
                  <a:pt x="5065181" y="5532353"/>
                </a:cubicBezTo>
                <a:cubicBezTo>
                  <a:pt x="5058302" y="5549472"/>
                  <a:pt x="5043714" y="5558031"/>
                  <a:pt x="5021418" y="5558031"/>
                </a:cubicBezTo>
                <a:cubicBezTo>
                  <a:pt x="4998173" y="5558031"/>
                  <a:pt x="4983230" y="5549492"/>
                  <a:pt x="4976588" y="5532414"/>
                </a:cubicBezTo>
                <a:cubicBezTo>
                  <a:pt x="4969947" y="5515336"/>
                  <a:pt x="4966626" y="5478808"/>
                  <a:pt x="4966626" y="5422830"/>
                </a:cubicBezTo>
                <a:lnTo>
                  <a:pt x="4966626" y="4887718"/>
                </a:lnTo>
                <a:cubicBezTo>
                  <a:pt x="4966626" y="4829368"/>
                  <a:pt x="4969947" y="4791417"/>
                  <a:pt x="4976588" y="4773865"/>
                </a:cubicBezTo>
                <a:cubicBezTo>
                  <a:pt x="4983230" y="4756312"/>
                  <a:pt x="4998885" y="4747536"/>
                  <a:pt x="5023553" y="4747536"/>
                </a:cubicBezTo>
                <a:cubicBezTo>
                  <a:pt x="5045375" y="4747536"/>
                  <a:pt x="5059488" y="4754756"/>
                  <a:pt x="5065892" y="4769195"/>
                </a:cubicBezTo>
                <a:cubicBezTo>
                  <a:pt x="5072296" y="4783634"/>
                  <a:pt x="5075499" y="4819966"/>
                  <a:pt x="5075499" y="4878190"/>
                </a:cubicBezTo>
                <a:lnTo>
                  <a:pt x="5075499" y="5078423"/>
                </a:lnTo>
                <a:lnTo>
                  <a:pt x="5375076" y="5078423"/>
                </a:lnTo>
                <a:lnTo>
                  <a:pt x="5375076" y="4968984"/>
                </a:lnTo>
                <a:cubicBezTo>
                  <a:pt x="5375076" y="4861445"/>
                  <a:pt x="5366062" y="4782213"/>
                  <a:pt x="5348035" y="4731287"/>
                </a:cubicBezTo>
                <a:cubicBezTo>
                  <a:pt x="5330009" y="4680360"/>
                  <a:pt x="5292295" y="4637841"/>
                  <a:pt x="5234894" y="4603729"/>
                </a:cubicBezTo>
                <a:cubicBezTo>
                  <a:pt x="5177492" y="4569618"/>
                  <a:pt x="5104674" y="4552562"/>
                  <a:pt x="5016437" y="4552562"/>
                </a:cubicBezTo>
                <a:close/>
                <a:moveTo>
                  <a:pt x="2632341" y="4552562"/>
                </a:moveTo>
                <a:cubicBezTo>
                  <a:pt x="2567350" y="4552562"/>
                  <a:pt x="2510423" y="4563236"/>
                  <a:pt x="2461561" y="4584583"/>
                </a:cubicBezTo>
                <a:cubicBezTo>
                  <a:pt x="2412699" y="4605931"/>
                  <a:pt x="2373917" y="4636529"/>
                  <a:pt x="2345217" y="4676378"/>
                </a:cubicBezTo>
                <a:cubicBezTo>
                  <a:pt x="2316516" y="4716227"/>
                  <a:pt x="2299438" y="4760226"/>
                  <a:pt x="2293983" y="4808377"/>
                </a:cubicBezTo>
                <a:cubicBezTo>
                  <a:pt x="2288528" y="4856527"/>
                  <a:pt x="2285800" y="4938478"/>
                  <a:pt x="2285800" y="5054229"/>
                </a:cubicBezTo>
                <a:lnTo>
                  <a:pt x="2285800" y="5251338"/>
                </a:lnTo>
                <a:cubicBezTo>
                  <a:pt x="2285800" y="5369935"/>
                  <a:pt x="2288646" y="5452954"/>
                  <a:pt x="2294338" y="5500393"/>
                </a:cubicBezTo>
                <a:cubicBezTo>
                  <a:pt x="2300031" y="5547832"/>
                  <a:pt x="2317821" y="5591713"/>
                  <a:pt x="2347707" y="5632036"/>
                </a:cubicBezTo>
                <a:cubicBezTo>
                  <a:pt x="2377594" y="5672359"/>
                  <a:pt x="2417087" y="5702601"/>
                  <a:pt x="2466186" y="5722763"/>
                </a:cubicBezTo>
                <a:cubicBezTo>
                  <a:pt x="2515286" y="5742924"/>
                  <a:pt x="2570671" y="5753005"/>
                  <a:pt x="2632341" y="5753005"/>
                </a:cubicBezTo>
                <a:cubicBezTo>
                  <a:pt x="2697333" y="5753005"/>
                  <a:pt x="2754259" y="5742331"/>
                  <a:pt x="2803121" y="5720984"/>
                </a:cubicBezTo>
                <a:cubicBezTo>
                  <a:pt x="2851983" y="5699636"/>
                  <a:pt x="2890765" y="5669038"/>
                  <a:pt x="2919465" y="5629189"/>
                </a:cubicBezTo>
                <a:cubicBezTo>
                  <a:pt x="2948166" y="5589341"/>
                  <a:pt x="2965244" y="5545341"/>
                  <a:pt x="2970699" y="5497190"/>
                </a:cubicBezTo>
                <a:cubicBezTo>
                  <a:pt x="2976155" y="5449040"/>
                  <a:pt x="2978883" y="5367089"/>
                  <a:pt x="2978883" y="5251338"/>
                </a:cubicBezTo>
                <a:lnTo>
                  <a:pt x="2978883" y="5054229"/>
                </a:lnTo>
                <a:cubicBezTo>
                  <a:pt x="2978883" y="4935632"/>
                  <a:pt x="2976036" y="4852614"/>
                  <a:pt x="2970344" y="4805175"/>
                </a:cubicBezTo>
                <a:cubicBezTo>
                  <a:pt x="2964651" y="4757736"/>
                  <a:pt x="2946861" y="4713855"/>
                  <a:pt x="2916975" y="4673531"/>
                </a:cubicBezTo>
                <a:cubicBezTo>
                  <a:pt x="2887088" y="4633208"/>
                  <a:pt x="2847595" y="4602966"/>
                  <a:pt x="2798496" y="4582804"/>
                </a:cubicBezTo>
                <a:cubicBezTo>
                  <a:pt x="2749397" y="4562643"/>
                  <a:pt x="2694012" y="4552562"/>
                  <a:pt x="2632341" y="4552562"/>
                </a:cubicBezTo>
                <a:close/>
                <a:moveTo>
                  <a:pt x="1842152" y="4552562"/>
                </a:moveTo>
                <a:cubicBezTo>
                  <a:pt x="1770994" y="4552562"/>
                  <a:pt x="1710272" y="4564066"/>
                  <a:pt x="1659986" y="4587074"/>
                </a:cubicBezTo>
                <a:cubicBezTo>
                  <a:pt x="1609701" y="4610082"/>
                  <a:pt x="1573292" y="4641985"/>
                  <a:pt x="1550758" y="4682782"/>
                </a:cubicBezTo>
                <a:cubicBezTo>
                  <a:pt x="1528225" y="4723580"/>
                  <a:pt x="1516958" y="4788097"/>
                  <a:pt x="1516958" y="4876333"/>
                </a:cubicBezTo>
                <a:cubicBezTo>
                  <a:pt x="1516958" y="4937529"/>
                  <a:pt x="1524904" y="4987815"/>
                  <a:pt x="1540796" y="5027189"/>
                </a:cubicBezTo>
                <a:cubicBezTo>
                  <a:pt x="1556688" y="5066563"/>
                  <a:pt x="1576731" y="5097399"/>
                  <a:pt x="1600925" y="5119695"/>
                </a:cubicBezTo>
                <a:cubicBezTo>
                  <a:pt x="1625119" y="5141991"/>
                  <a:pt x="1674455" y="5177808"/>
                  <a:pt x="1748934" y="5227144"/>
                </a:cubicBezTo>
                <a:cubicBezTo>
                  <a:pt x="1823414" y="5276006"/>
                  <a:pt x="1870141" y="5310874"/>
                  <a:pt x="1889117" y="5331747"/>
                </a:cubicBezTo>
                <a:cubicBezTo>
                  <a:pt x="1907618" y="5352620"/>
                  <a:pt x="1916868" y="5396976"/>
                  <a:pt x="1916868" y="5464813"/>
                </a:cubicBezTo>
                <a:cubicBezTo>
                  <a:pt x="1916868" y="5495649"/>
                  <a:pt x="1912006" y="5518894"/>
                  <a:pt x="1902281" y="5534549"/>
                </a:cubicBezTo>
                <a:cubicBezTo>
                  <a:pt x="1892556" y="5550204"/>
                  <a:pt x="1877731" y="5558031"/>
                  <a:pt x="1857807" y="5558031"/>
                </a:cubicBezTo>
                <a:cubicBezTo>
                  <a:pt x="1837882" y="5558031"/>
                  <a:pt x="1824007" y="5551864"/>
                  <a:pt x="1816179" y="5539530"/>
                </a:cubicBezTo>
                <a:cubicBezTo>
                  <a:pt x="1808352" y="5527196"/>
                  <a:pt x="1804438" y="5499444"/>
                  <a:pt x="1804438" y="5456274"/>
                </a:cubicBezTo>
                <a:lnTo>
                  <a:pt x="1804438" y="5316092"/>
                </a:lnTo>
                <a:lnTo>
                  <a:pt x="1526208" y="5316092"/>
                </a:lnTo>
                <a:lnTo>
                  <a:pt x="1526208" y="5391520"/>
                </a:lnTo>
                <a:cubicBezTo>
                  <a:pt x="1526208" y="5477859"/>
                  <a:pt x="1534985" y="5544511"/>
                  <a:pt x="1552537" y="5591475"/>
                </a:cubicBezTo>
                <a:cubicBezTo>
                  <a:pt x="1570090" y="5638440"/>
                  <a:pt x="1607211" y="5677103"/>
                  <a:pt x="1663900" y="5707464"/>
                </a:cubicBezTo>
                <a:cubicBezTo>
                  <a:pt x="1720590" y="5737825"/>
                  <a:pt x="1789020" y="5753005"/>
                  <a:pt x="1869192" y="5753005"/>
                </a:cubicBezTo>
                <a:cubicBezTo>
                  <a:pt x="1942248" y="5753005"/>
                  <a:pt x="2006291" y="5739841"/>
                  <a:pt x="2061320" y="5713512"/>
                </a:cubicBezTo>
                <a:cubicBezTo>
                  <a:pt x="2116349" y="5687184"/>
                  <a:pt x="2153470" y="5654569"/>
                  <a:pt x="2172683" y="5615669"/>
                </a:cubicBezTo>
                <a:cubicBezTo>
                  <a:pt x="2191896" y="5576769"/>
                  <a:pt x="2201502" y="5516285"/>
                  <a:pt x="2201502" y="5434215"/>
                </a:cubicBezTo>
                <a:cubicBezTo>
                  <a:pt x="2201502" y="5321311"/>
                  <a:pt x="2184187" y="5239478"/>
                  <a:pt x="2149557" y="5188719"/>
                </a:cubicBezTo>
                <a:cubicBezTo>
                  <a:pt x="2114926" y="5137959"/>
                  <a:pt x="2030933" y="5073005"/>
                  <a:pt x="1897578" y="4993856"/>
                </a:cubicBezTo>
                <a:cubicBezTo>
                  <a:pt x="1851073" y="4966363"/>
                  <a:pt x="1822854" y="4942885"/>
                  <a:pt x="1812922" y="4923420"/>
                </a:cubicBezTo>
                <a:cubicBezTo>
                  <a:pt x="1802522" y="4903955"/>
                  <a:pt x="1797322" y="4874999"/>
                  <a:pt x="1797322" y="4836551"/>
                </a:cubicBezTo>
                <a:cubicBezTo>
                  <a:pt x="1797322" y="4806642"/>
                  <a:pt x="1801947" y="4784329"/>
                  <a:pt x="1811198" y="4769612"/>
                </a:cubicBezTo>
                <a:cubicBezTo>
                  <a:pt x="1820449" y="4754895"/>
                  <a:pt x="1834088" y="4747536"/>
                  <a:pt x="1852114" y="4747536"/>
                </a:cubicBezTo>
                <a:cubicBezTo>
                  <a:pt x="1868718" y="4747536"/>
                  <a:pt x="1880577" y="4752992"/>
                  <a:pt x="1887693" y="4763903"/>
                </a:cubicBezTo>
                <a:cubicBezTo>
                  <a:pt x="1894809" y="4774814"/>
                  <a:pt x="1898367" y="4800193"/>
                  <a:pt x="1898367" y="4840042"/>
                </a:cubicBezTo>
                <a:lnTo>
                  <a:pt x="1898367" y="4925432"/>
                </a:lnTo>
                <a:lnTo>
                  <a:pt x="2176597" y="4925432"/>
                </a:lnTo>
                <a:lnTo>
                  <a:pt x="2176597" y="4879891"/>
                </a:lnTo>
                <a:cubicBezTo>
                  <a:pt x="2176597" y="4788334"/>
                  <a:pt x="2167702" y="4723461"/>
                  <a:pt x="2149912" y="4685273"/>
                </a:cubicBezTo>
                <a:cubicBezTo>
                  <a:pt x="2132123" y="4647084"/>
                  <a:pt x="2095832" y="4615419"/>
                  <a:pt x="2041040" y="4590276"/>
                </a:cubicBezTo>
                <a:cubicBezTo>
                  <a:pt x="1986248" y="4565133"/>
                  <a:pt x="1919952" y="4552562"/>
                  <a:pt x="1842152" y="4552562"/>
                </a:cubicBezTo>
                <a:close/>
                <a:moveTo>
                  <a:pt x="2515218" y="2946827"/>
                </a:moveTo>
                <a:cubicBezTo>
                  <a:pt x="2539158" y="3248157"/>
                  <a:pt x="2563017" y="3501165"/>
                  <a:pt x="2586795" y="3705850"/>
                </a:cubicBezTo>
                <a:lnTo>
                  <a:pt x="2425032" y="3705850"/>
                </a:lnTo>
                <a:cubicBezTo>
                  <a:pt x="2437287" y="3545872"/>
                  <a:pt x="2467349" y="3292864"/>
                  <a:pt x="2515218" y="2946827"/>
                </a:cubicBezTo>
                <a:close/>
                <a:moveTo>
                  <a:pt x="5541452" y="2853065"/>
                </a:moveTo>
                <a:cubicBezTo>
                  <a:pt x="5595774" y="2853065"/>
                  <a:pt x="5633167" y="2861995"/>
                  <a:pt x="5653631" y="2879854"/>
                </a:cubicBezTo>
                <a:cubicBezTo>
                  <a:pt x="5674095" y="2897714"/>
                  <a:pt x="5684327" y="2935293"/>
                  <a:pt x="5684327" y="2992591"/>
                </a:cubicBezTo>
                <a:lnTo>
                  <a:pt x="5684327" y="3091934"/>
                </a:lnTo>
                <a:cubicBezTo>
                  <a:pt x="5684327" y="3171558"/>
                  <a:pt x="5673723" y="3218624"/>
                  <a:pt x="5652515" y="3233135"/>
                </a:cubicBezTo>
                <a:cubicBezTo>
                  <a:pt x="5631307" y="3247646"/>
                  <a:pt x="5594286" y="3254901"/>
                  <a:pt x="5541452" y="3254901"/>
                </a:cubicBezTo>
                <a:close/>
                <a:moveTo>
                  <a:pt x="5071527" y="2543875"/>
                </a:moveTo>
                <a:lnTo>
                  <a:pt x="5071527" y="4351020"/>
                </a:lnTo>
                <a:lnTo>
                  <a:pt x="5541452" y="4351020"/>
                </a:lnTo>
                <a:lnTo>
                  <a:pt x="5541452" y="3536186"/>
                </a:lnTo>
                <a:cubicBezTo>
                  <a:pt x="5606192" y="3536186"/>
                  <a:pt x="5646189" y="3547720"/>
                  <a:pt x="5661444" y="3570789"/>
                </a:cubicBezTo>
                <a:cubicBezTo>
                  <a:pt x="5676699" y="3593857"/>
                  <a:pt x="5684327" y="3653760"/>
                  <a:pt x="5684327" y="3750499"/>
                </a:cubicBezTo>
                <a:lnTo>
                  <a:pt x="5684327" y="4351020"/>
                </a:lnTo>
                <a:lnTo>
                  <a:pt x="6120765" y="4351020"/>
                </a:lnTo>
                <a:lnTo>
                  <a:pt x="6120765" y="3874398"/>
                </a:lnTo>
                <a:cubicBezTo>
                  <a:pt x="6120765" y="3728547"/>
                  <a:pt x="6116858" y="3639436"/>
                  <a:pt x="6109045" y="3607066"/>
                </a:cubicBezTo>
                <a:cubicBezTo>
                  <a:pt x="6101231" y="3574696"/>
                  <a:pt x="6081326" y="3539163"/>
                  <a:pt x="6049328" y="3500468"/>
                </a:cubicBezTo>
                <a:cubicBezTo>
                  <a:pt x="6017329" y="3461772"/>
                  <a:pt x="5954822" y="3430890"/>
                  <a:pt x="5861804" y="3407822"/>
                </a:cubicBezTo>
                <a:cubicBezTo>
                  <a:pt x="5964495" y="3398148"/>
                  <a:pt x="6033328" y="3369127"/>
                  <a:pt x="6068303" y="3320758"/>
                </a:cubicBezTo>
                <a:cubicBezTo>
                  <a:pt x="6103278" y="3272388"/>
                  <a:pt x="6120765" y="3177883"/>
                  <a:pt x="6120765" y="3037240"/>
                </a:cubicBezTo>
                <a:cubicBezTo>
                  <a:pt x="6120765" y="2883203"/>
                  <a:pt x="6096022" y="2771024"/>
                  <a:pt x="6046537" y="2700703"/>
                </a:cubicBezTo>
                <a:cubicBezTo>
                  <a:pt x="5997052" y="2630381"/>
                  <a:pt x="5933056" y="2586663"/>
                  <a:pt x="5854549" y="2569547"/>
                </a:cubicBezTo>
                <a:cubicBezTo>
                  <a:pt x="5776042" y="2552432"/>
                  <a:pt x="5625912" y="2543875"/>
                  <a:pt x="5404158" y="2543875"/>
                </a:cubicBezTo>
                <a:close/>
                <a:moveTo>
                  <a:pt x="4119027" y="2543875"/>
                </a:moveTo>
                <a:lnTo>
                  <a:pt x="4119027" y="4351020"/>
                </a:lnTo>
                <a:lnTo>
                  <a:pt x="4933861" y="4351020"/>
                </a:lnTo>
                <a:lnTo>
                  <a:pt x="4933861" y="3989368"/>
                </a:lnTo>
                <a:lnTo>
                  <a:pt x="4588952" y="3989368"/>
                </a:lnTo>
                <a:lnTo>
                  <a:pt x="4588952" y="3591997"/>
                </a:lnTo>
                <a:lnTo>
                  <a:pt x="4882515" y="3591997"/>
                </a:lnTo>
                <a:lnTo>
                  <a:pt x="4882515" y="3248204"/>
                </a:lnTo>
                <a:lnTo>
                  <a:pt x="4588952" y="3248204"/>
                </a:lnTo>
                <a:lnTo>
                  <a:pt x="4588952" y="2905527"/>
                </a:lnTo>
                <a:lnTo>
                  <a:pt x="4902607" y="2905527"/>
                </a:lnTo>
                <a:lnTo>
                  <a:pt x="4902607" y="2543875"/>
                </a:lnTo>
                <a:close/>
                <a:moveTo>
                  <a:pt x="2981385" y="2543875"/>
                </a:moveTo>
                <a:lnTo>
                  <a:pt x="2981385" y="2905527"/>
                </a:lnTo>
                <a:lnTo>
                  <a:pt x="3259321" y="2905527"/>
                </a:lnTo>
                <a:lnTo>
                  <a:pt x="3259321" y="4351020"/>
                </a:lnTo>
                <a:lnTo>
                  <a:pt x="3729246" y="4351020"/>
                </a:lnTo>
                <a:lnTo>
                  <a:pt x="3729246" y="2905527"/>
                </a:lnTo>
                <a:lnTo>
                  <a:pt x="4008299" y="2905527"/>
                </a:lnTo>
                <a:lnTo>
                  <a:pt x="4008299" y="2543875"/>
                </a:lnTo>
                <a:close/>
                <a:moveTo>
                  <a:pt x="2156635" y="2543875"/>
                </a:moveTo>
                <a:lnTo>
                  <a:pt x="1916929" y="4351020"/>
                </a:lnTo>
                <a:lnTo>
                  <a:pt x="2402760" y="4351020"/>
                </a:lnTo>
                <a:lnTo>
                  <a:pt x="2431014" y="4026203"/>
                </a:lnTo>
                <a:lnTo>
                  <a:pt x="2599108" y="4026203"/>
                </a:lnTo>
                <a:lnTo>
                  <a:pt x="2624327" y="4351020"/>
                </a:lnTo>
                <a:lnTo>
                  <a:pt x="3104577" y="4351020"/>
                </a:lnTo>
                <a:lnTo>
                  <a:pt x="2835850" y="2543875"/>
                </a:lnTo>
                <a:close/>
                <a:moveTo>
                  <a:pt x="91440" y="2543875"/>
                </a:moveTo>
                <a:lnTo>
                  <a:pt x="301794" y="4351020"/>
                </a:lnTo>
                <a:lnTo>
                  <a:pt x="885154" y="4351020"/>
                </a:lnTo>
                <a:cubicBezTo>
                  <a:pt x="953789" y="3871084"/>
                  <a:pt x="997478" y="3555197"/>
                  <a:pt x="1016221" y="3403357"/>
                </a:cubicBezTo>
                <a:cubicBezTo>
                  <a:pt x="1057335" y="3757487"/>
                  <a:pt x="1104745" y="4073374"/>
                  <a:pt x="1158451" y="4351020"/>
                </a:cubicBezTo>
                <a:lnTo>
                  <a:pt x="1745159" y="4351020"/>
                </a:lnTo>
                <a:lnTo>
                  <a:pt x="1954396" y="2543875"/>
                </a:lnTo>
                <a:lnTo>
                  <a:pt x="1497866" y="2543875"/>
                </a:lnTo>
                <a:cubicBezTo>
                  <a:pt x="1437160" y="2962187"/>
                  <a:pt x="1393442" y="3390068"/>
                  <a:pt x="1366712" y="3827517"/>
                </a:cubicBezTo>
                <a:lnTo>
                  <a:pt x="1314808" y="3139931"/>
                </a:lnTo>
                <a:cubicBezTo>
                  <a:pt x="1287123" y="2795406"/>
                  <a:pt x="1270037" y="2596720"/>
                  <a:pt x="1263549" y="2543875"/>
                </a:cubicBezTo>
                <a:lnTo>
                  <a:pt x="775573" y="2543875"/>
                </a:lnTo>
                <a:cubicBezTo>
                  <a:pt x="706287" y="3055158"/>
                  <a:pt x="662975" y="3468528"/>
                  <a:pt x="645639" y="3783985"/>
                </a:cubicBezTo>
                <a:lnTo>
                  <a:pt x="597624" y="3174412"/>
                </a:lnTo>
                <a:lnTo>
                  <a:pt x="547971" y="2543875"/>
                </a:lnTo>
                <a:close/>
                <a:moveTo>
                  <a:pt x="0" y="0"/>
                </a:moveTo>
                <a:lnTo>
                  <a:pt x="6305550" y="0"/>
                </a:lnTo>
                <a:cubicBezTo>
                  <a:pt x="6305550" y="2336800"/>
                  <a:pt x="7677150" y="4578350"/>
                  <a:pt x="6305550" y="7010400"/>
                </a:cubicBezTo>
                <a:lnTo>
                  <a:pt x="0" y="7010400"/>
                </a:lnTo>
                <a:close/>
              </a:path>
            </a:pathLst>
          </a:cu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574045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E98-8FF9-1FF6-E7BC-7BB572CE0766}"/>
              </a:ext>
            </a:extLst>
          </p:cNvPr>
          <p:cNvSpPr>
            <a:spLocks noGrp="1"/>
          </p:cNvSpPr>
          <p:nvPr>
            <p:ph type="title"/>
          </p:nvPr>
        </p:nvSpPr>
        <p:spPr>
          <a:gradFill flip="none" rotWithShape="1">
            <a:gsLst>
              <a:gs pos="76140">
                <a:srgbClr val="2E5394"/>
              </a:gs>
              <a:gs pos="23000">
                <a:schemeClr val="accent1">
                  <a:lumMod val="89000"/>
                  <a:alpha val="29000"/>
                </a:schemeClr>
              </a:gs>
              <a:gs pos="69000">
                <a:schemeClr val="accent1">
                  <a:lumMod val="75000"/>
                </a:schemeClr>
              </a:gs>
              <a:gs pos="97000">
                <a:schemeClr val="accent1">
                  <a:lumMod val="70000"/>
                </a:schemeClr>
              </a:gs>
            </a:gsLst>
            <a:path path="circle">
              <a:fillToRect l="100000" t="100000"/>
            </a:path>
            <a:tileRect r="-100000" b="-100000"/>
          </a:gradFill>
        </p:spPr>
        <p:txBody>
          <a:bodyPr/>
          <a:lstStyle/>
          <a:p>
            <a:r>
              <a:rPr lang="en-US" dirty="0">
                <a:solidFill>
                  <a:schemeClr val="bg1"/>
                </a:solidFill>
                <a:latin typeface="Cooper Black" panose="0208090404030B020404" pitchFamily="18" charset="0"/>
              </a:rPr>
              <a:t>Water Resources</a:t>
            </a:r>
          </a:p>
        </p:txBody>
      </p:sp>
      <p:sp>
        <p:nvSpPr>
          <p:cNvPr id="3" name="Content Placeholder 2">
            <a:extLst>
              <a:ext uri="{FF2B5EF4-FFF2-40B4-BE49-F238E27FC236}">
                <a16:creationId xmlns:a16="http://schemas.microsoft.com/office/drawing/2014/main" id="{0DD526F2-604E-9DD7-E197-608C6DDCC623}"/>
              </a:ext>
            </a:extLst>
          </p:cNvPr>
          <p:cNvSpPr>
            <a:spLocks noGrp="1"/>
          </p:cNvSpPr>
          <p:nvPr>
            <p:ph idx="1"/>
          </p:nvPr>
        </p:nvSpPr>
        <p:spPr/>
        <p:txBody>
          <a:bodyPr>
            <a:normAutofit lnSpcReduction="10000"/>
          </a:bodyPr>
          <a:lstStyle/>
          <a:p>
            <a:pPr algn="just">
              <a:buFont typeface="Arial" panose="020B0604020202020204" pitchFamily="34" charset="0"/>
              <a:buChar char="•"/>
            </a:pPr>
            <a:r>
              <a:rPr lang="en-US" sz="6600" dirty="0">
                <a:latin typeface="Cooper Black" panose="0208090404030B020404" pitchFamily="18" charset="0"/>
              </a:rPr>
              <a:t>43</a:t>
            </a:r>
            <a:r>
              <a:rPr lang="en-US" baseline="30000" dirty="0">
                <a:latin typeface="Cooper Black" panose="0208090404030B020404" pitchFamily="18" charset="0"/>
              </a:rPr>
              <a:t>rd </a:t>
            </a:r>
            <a:r>
              <a:rPr lang="en-US" dirty="0">
                <a:latin typeface="Cooper Black" panose="0208090404030B020404" pitchFamily="18" charset="0"/>
              </a:rPr>
              <a:t>rank in world </a:t>
            </a:r>
          </a:p>
          <a:p>
            <a:pPr marL="0" indent="0" algn="just">
              <a:buNone/>
            </a:pPr>
            <a:endParaRPr lang="en-US" dirty="0">
              <a:latin typeface="Cooper Black" panose="0208090404030B020404" pitchFamily="18" charset="0"/>
            </a:endParaRPr>
          </a:p>
          <a:p>
            <a:pPr algn="just">
              <a:buFont typeface="Arial" panose="020B0604020202020204" pitchFamily="34" charset="0"/>
              <a:buChar char="•"/>
            </a:pPr>
            <a:r>
              <a:rPr lang="en-US" dirty="0">
                <a:latin typeface="Cooper Black" panose="0208090404030B020404" pitchFamily="18" charset="0"/>
              </a:rPr>
              <a:t>Rivers: </a:t>
            </a:r>
            <a:r>
              <a:rPr lang="en-US" sz="4800" dirty="0">
                <a:latin typeface="Cooper Black" panose="0208090404030B020404" pitchFamily="18" charset="0"/>
              </a:rPr>
              <a:t>45,000</a:t>
            </a:r>
            <a:r>
              <a:rPr lang="en-US" dirty="0">
                <a:latin typeface="Cooper Black" panose="0208090404030B020404" pitchFamily="18" charset="0"/>
              </a:rPr>
              <a:t> km </a:t>
            </a:r>
          </a:p>
          <a:p>
            <a:pPr marL="0" indent="0" algn="just">
              <a:buNone/>
            </a:pPr>
            <a:r>
              <a:rPr lang="en-US" dirty="0">
                <a:latin typeface="Cooper Black" panose="0208090404030B020404" pitchFamily="18" charset="0"/>
              </a:rPr>
              <a:t>                               length,</a:t>
            </a:r>
          </a:p>
          <a:p>
            <a:pPr marL="0" indent="0" algn="just">
              <a:buNone/>
            </a:pPr>
            <a:r>
              <a:rPr lang="en-US" dirty="0">
                <a:latin typeface="Cooper Black" panose="0208090404030B020404" pitchFamily="18" charset="0"/>
              </a:rPr>
              <a:t> </a:t>
            </a:r>
          </a:p>
          <a:p>
            <a:pPr algn="just">
              <a:buFont typeface="Arial" panose="020B0604020202020204" pitchFamily="34" charset="0"/>
              <a:buChar char="•"/>
            </a:pPr>
            <a:r>
              <a:rPr lang="en-US" dirty="0">
                <a:latin typeface="Cooper Black" panose="0208090404030B020404" pitchFamily="18" charset="0"/>
              </a:rPr>
              <a:t>Area over </a:t>
            </a:r>
            <a:r>
              <a:rPr lang="en-US" sz="5400" dirty="0">
                <a:latin typeface="Cooper Black" panose="0208090404030B020404" pitchFamily="18" charset="0"/>
              </a:rPr>
              <a:t>200 </a:t>
            </a:r>
            <a:r>
              <a:rPr lang="en-US" dirty="0">
                <a:latin typeface="Cooper Black" panose="0208090404030B020404" pitchFamily="18" charset="0"/>
              </a:rPr>
              <a:t>BCM </a:t>
            </a:r>
          </a:p>
          <a:p>
            <a:pPr marL="0" indent="0" algn="just">
              <a:buNone/>
            </a:pPr>
            <a:r>
              <a:rPr lang="en-US" dirty="0">
                <a:latin typeface="Cooper Black" panose="0208090404030B020404" pitchFamily="18" charset="0"/>
              </a:rPr>
              <a:t>         of annual surface runoff </a:t>
            </a:r>
          </a:p>
        </p:txBody>
      </p:sp>
      <p:pic>
        <p:nvPicPr>
          <p:cNvPr id="8" name="Picture 7">
            <a:extLst>
              <a:ext uri="{FF2B5EF4-FFF2-40B4-BE49-F238E27FC236}">
                <a16:creationId xmlns:a16="http://schemas.microsoft.com/office/drawing/2014/main" id="{C81C40FA-FDBA-8481-C487-3AD4008734F0}"/>
              </a:ext>
            </a:extLst>
          </p:cNvPr>
          <p:cNvPicPr>
            <a:picLocks noChangeAspect="1"/>
          </p:cNvPicPr>
          <p:nvPr/>
        </p:nvPicPr>
        <p:blipFill>
          <a:blip r:embed="rId2">
            <a:extLst>
              <a:ext uri="{28A0092B-C50C-407E-A947-70E740481C1C}">
                <a14:useLocalDpi xmlns:a14="http://schemas.microsoft.com/office/drawing/2010/main" val="0"/>
              </a:ext>
            </a:extLst>
          </a:blip>
          <a:srcRect l="42431"/>
          <a:stretch>
            <a:fillRect/>
          </a:stretch>
        </p:blipFill>
        <p:spPr>
          <a:xfrm>
            <a:off x="6095999" y="0"/>
            <a:ext cx="6096001" cy="6858000"/>
          </a:xfrm>
          <a:custGeom>
            <a:avLst/>
            <a:gdLst>
              <a:gd name="connsiteX0" fmla="*/ 732752 w 5678825"/>
              <a:gd name="connsiteY0" fmla="*/ 0 h 6858000"/>
              <a:gd name="connsiteX1" fmla="*/ 5678825 w 5678825"/>
              <a:gd name="connsiteY1" fmla="*/ 0 h 6858000"/>
              <a:gd name="connsiteX2" fmla="*/ 5678825 w 5678825"/>
              <a:gd name="connsiteY2" fmla="*/ 6858000 h 6858000"/>
              <a:gd name="connsiteX3" fmla="*/ 687998 w 5678825"/>
              <a:gd name="connsiteY3" fmla="*/ 6858000 h 6858000"/>
              <a:gd name="connsiteX4" fmla="*/ 657866 w 5678825"/>
              <a:gd name="connsiteY4" fmla="*/ 6764721 h 6858000"/>
              <a:gd name="connsiteX5" fmla="*/ 732752 w 567882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825" h="6858000">
                <a:moveTo>
                  <a:pt x="732752" y="0"/>
                </a:moveTo>
                <a:lnTo>
                  <a:pt x="5678825" y="0"/>
                </a:lnTo>
                <a:lnTo>
                  <a:pt x="5678825" y="6858000"/>
                </a:lnTo>
                <a:lnTo>
                  <a:pt x="687998" y="6858000"/>
                </a:lnTo>
                <a:lnTo>
                  <a:pt x="657866" y="6764721"/>
                </a:lnTo>
                <a:cubicBezTo>
                  <a:pt x="-864820" y="1978088"/>
                  <a:pt x="732752" y="2295742"/>
                  <a:pt x="732752" y="0"/>
                </a:cubicBezTo>
                <a:close/>
              </a:path>
            </a:pathLst>
          </a:custGeom>
        </p:spPr>
      </p:pic>
    </p:spTree>
    <p:extLst>
      <p:ext uri="{BB962C8B-B14F-4D97-AF65-F5344CB8AC3E}">
        <p14:creationId xmlns:p14="http://schemas.microsoft.com/office/powerpoint/2010/main" val="358128422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E710-3EAC-962E-C4DA-15D7F68F65B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A5BBF64-4A4A-87B6-81DE-8F84A954B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5"/>
            <a:ext cx="10515600" cy="5921414"/>
          </a:xfrm>
        </p:spPr>
      </p:pic>
    </p:spTree>
    <p:extLst>
      <p:ext uri="{BB962C8B-B14F-4D97-AF65-F5344CB8AC3E}">
        <p14:creationId xmlns:p14="http://schemas.microsoft.com/office/powerpoint/2010/main" val="262492257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BEA3-491C-1B31-AA56-CCB815DE4EA6}"/>
              </a:ext>
            </a:extLst>
          </p:cNvPr>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C4BDEB22-0B57-3976-CC13-243AE496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1579"/>
            <a:ext cx="12293600" cy="8021808"/>
          </a:xfrm>
          <a:prstGeom prst="rect">
            <a:avLst/>
          </a:prstGeom>
        </p:spPr>
      </p:pic>
      <p:sp>
        <p:nvSpPr>
          <p:cNvPr id="13" name="TextBox 12">
            <a:extLst>
              <a:ext uri="{FF2B5EF4-FFF2-40B4-BE49-F238E27FC236}">
                <a16:creationId xmlns:a16="http://schemas.microsoft.com/office/drawing/2014/main" id="{6D3A3443-1EFA-74FC-8996-94027FB71E41}"/>
              </a:ext>
            </a:extLst>
          </p:cNvPr>
          <p:cNvSpPr txBox="1"/>
          <p:nvPr/>
        </p:nvSpPr>
        <p:spPr>
          <a:xfrm>
            <a:off x="1064986" y="181055"/>
            <a:ext cx="10515600" cy="33393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Agriculture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in </a:t>
            </a:r>
            <a:r>
              <a:rPr lang="en-US" sz="115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a:t>
            </a: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t>
            </a:r>
          </a:p>
        </p:txBody>
      </p:sp>
      <p:pic>
        <p:nvPicPr>
          <p:cNvPr id="3" name="Picture 2">
            <a:extLst>
              <a:ext uri="{FF2B5EF4-FFF2-40B4-BE49-F238E27FC236}">
                <a16:creationId xmlns:a16="http://schemas.microsoft.com/office/drawing/2014/main" id="{1E1BB64C-9908-340E-2880-3B72D9EBB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71" y="0"/>
            <a:ext cx="1570572" cy="1325563"/>
          </a:xfrm>
          <a:prstGeom prst="rect">
            <a:avLst/>
          </a:prstGeom>
        </p:spPr>
      </p:pic>
      <p:pic>
        <p:nvPicPr>
          <p:cNvPr id="4" name="Picture 3">
            <a:extLst>
              <a:ext uri="{FF2B5EF4-FFF2-40B4-BE49-F238E27FC236}">
                <a16:creationId xmlns:a16="http://schemas.microsoft.com/office/drawing/2014/main" id="{E2A8154C-BEB9-DFBE-84E6-5B8E8435C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683" y="-15192"/>
            <a:ext cx="1371146" cy="1673448"/>
          </a:xfrm>
          <a:prstGeom prst="rect">
            <a:avLst/>
          </a:prstGeom>
        </p:spPr>
      </p:pic>
      <p:sp>
        <p:nvSpPr>
          <p:cNvPr id="6" name="Content Placeholder 5">
            <a:extLst>
              <a:ext uri="{FF2B5EF4-FFF2-40B4-BE49-F238E27FC236}">
                <a16:creationId xmlns:a16="http://schemas.microsoft.com/office/drawing/2014/main" id="{484BF526-F833-85F1-7345-68CC358239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3791995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4F37-C57A-BC3A-6743-FB64FD69F3D1}"/>
              </a:ext>
            </a:extLst>
          </p:cNvPr>
          <p:cNvSpPr>
            <a:spLocks noGrp="1"/>
          </p:cNvSpPr>
          <p:nvPr>
            <p:ph type="title"/>
          </p:nvPr>
        </p:nvSpPr>
        <p:spPr>
          <a:solidFill>
            <a:schemeClr val="bg1"/>
          </a:solidFill>
        </p:spPr>
        <p:txBody>
          <a:bodyPr>
            <a:normAutofit/>
          </a:bodyPr>
          <a:lstStyle/>
          <a:p>
            <a:pPr algn="ctr"/>
            <a:r>
              <a:rPr lang="en-US" sz="4000" dirty="0">
                <a:ln w="0"/>
                <a:solidFill>
                  <a:schemeClr val="accent1"/>
                </a:solidFill>
                <a:effectLst>
                  <a:outerShdw blurRad="38100" dist="25400" dir="5400000" algn="ctr" rotWithShape="0">
                    <a:srgbClr val="6E747A">
                      <a:alpha val="43000"/>
                    </a:srgbClr>
                  </a:outerShdw>
                </a:effectLst>
                <a:latin typeface="Cooper Black" panose="0208090404030B020404" pitchFamily="18" charset="0"/>
              </a:rPr>
              <a:t>Agriculture Contribution in GDP </a:t>
            </a:r>
          </a:p>
        </p:txBody>
      </p:sp>
      <p:pic>
        <p:nvPicPr>
          <p:cNvPr id="10" name="Content Placeholder 9">
            <a:extLst>
              <a:ext uri="{FF2B5EF4-FFF2-40B4-BE49-F238E27FC236}">
                <a16:creationId xmlns:a16="http://schemas.microsoft.com/office/drawing/2014/main" id="{7D8FA915-21D6-E80D-CA06-E94128D31D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8424" y="1455450"/>
            <a:ext cx="9255151" cy="5037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9644917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4F37-C57A-BC3A-6743-FB64FD69F3D1}"/>
              </a:ext>
            </a:extLst>
          </p:cNvPr>
          <p:cNvSpPr>
            <a:spLocks noGrp="1"/>
          </p:cNvSpPr>
          <p:nvPr>
            <p:ph type="title"/>
          </p:nvPr>
        </p:nvSpPr>
        <p:spPr>
          <a:solidFill>
            <a:schemeClr val="bg1"/>
          </a:solidFill>
        </p:spPr>
        <p:txBody>
          <a:bodyPr>
            <a:norm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latin typeface="Cooper Black" panose="0208090404030B020404" pitchFamily="18" charset="0"/>
              </a:rPr>
              <a:t>Agriculture Contribution in GDP </a:t>
            </a:r>
          </a:p>
        </p:txBody>
      </p:sp>
      <p:pic>
        <p:nvPicPr>
          <p:cNvPr id="6" name="Content Placeholder 5">
            <a:extLst>
              <a:ext uri="{FF2B5EF4-FFF2-40B4-BE49-F238E27FC236}">
                <a16:creationId xmlns:a16="http://schemas.microsoft.com/office/drawing/2014/main" id="{40CDAD6F-C991-C52A-926A-4B4173D83AE5}"/>
              </a:ext>
            </a:extLst>
          </p:cNvPr>
          <p:cNvPicPr>
            <a:picLocks noGrp="1" noChangeAspect="1"/>
          </p:cNvPicPr>
          <p:nvPr>
            <p:ph idx="1"/>
          </p:nvPr>
        </p:nvPicPr>
        <p:blipFill>
          <a:blip r:embed="rId2"/>
          <a:stretch>
            <a:fillRect/>
          </a:stretch>
        </p:blipFill>
        <p:spPr>
          <a:xfrm>
            <a:off x="1352455" y="1495644"/>
            <a:ext cx="9873563" cy="49601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170911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20-5AA2-5E00-910A-A512EB69A2CC}"/>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Agriculture by Land Use </a:t>
            </a:r>
          </a:p>
        </p:txBody>
      </p:sp>
      <p:pic>
        <p:nvPicPr>
          <p:cNvPr id="5" name="Content Placeholder 4">
            <a:extLst>
              <a:ext uri="{FF2B5EF4-FFF2-40B4-BE49-F238E27FC236}">
                <a16:creationId xmlns:a16="http://schemas.microsoft.com/office/drawing/2014/main" id="{DE2A7764-C88C-C0B2-F460-F91856BFAE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592402"/>
            <a:ext cx="10823916" cy="4959042"/>
          </a:xfrm>
        </p:spPr>
      </p:pic>
    </p:spTree>
    <p:extLst>
      <p:ext uri="{BB962C8B-B14F-4D97-AF65-F5344CB8AC3E}">
        <p14:creationId xmlns:p14="http://schemas.microsoft.com/office/powerpoint/2010/main" val="301427778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98EEDF9-E36B-FDED-EA79-AB77C2E5D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167877"/>
          </a:xfrm>
        </p:spPr>
      </p:pic>
      <p:sp>
        <p:nvSpPr>
          <p:cNvPr id="16" name="Rectangle: Rounded Corners 15">
            <a:extLst>
              <a:ext uri="{FF2B5EF4-FFF2-40B4-BE49-F238E27FC236}">
                <a16:creationId xmlns:a16="http://schemas.microsoft.com/office/drawing/2014/main" id="{90D3CEA1-8CC3-10F4-C5D1-6779CA5CCCD9}"/>
              </a:ext>
            </a:extLst>
          </p:cNvPr>
          <p:cNvSpPr/>
          <p:nvPr/>
        </p:nvSpPr>
        <p:spPr>
          <a:xfrm>
            <a:off x="0" y="5546358"/>
            <a:ext cx="9683646" cy="1484026"/>
          </a:xfrm>
          <a:prstGeom prst="roundRect">
            <a:avLst/>
          </a:prstGeom>
          <a:gradFill flip="none" rotWithShape="1">
            <a:gsLst>
              <a:gs pos="0">
                <a:schemeClr val="accent1">
                  <a:lumMod val="89000"/>
                </a:schemeClr>
              </a:gs>
              <a:gs pos="23000">
                <a:schemeClr val="accent1">
                  <a:lumMod val="89000"/>
                </a:schemeClr>
              </a:gs>
              <a:gs pos="69000">
                <a:schemeClr val="accent1">
                  <a:lumMod val="75000"/>
                  <a:alpha val="25000"/>
                </a:schemeClr>
              </a:gs>
              <a:gs pos="97000">
                <a:schemeClr val="accent1">
                  <a:lumMod val="40000"/>
                  <a:lumOff val="60000"/>
                  <a:alpha val="10000"/>
                </a:schemeClr>
              </a:gs>
            </a:gsLst>
            <a:lin ang="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6E5385CD-9446-48EE-0361-CE2E54971D0C}"/>
              </a:ext>
            </a:extLst>
          </p:cNvPr>
          <p:cNvSpPr/>
          <p:nvPr/>
        </p:nvSpPr>
        <p:spPr>
          <a:xfrm>
            <a:off x="-752811" y="5635579"/>
            <a:ext cx="9417126" cy="1107996"/>
          </a:xfrm>
          <a:prstGeom prst="rect">
            <a:avLst/>
          </a:prstGeom>
          <a:noFill/>
        </p:spPr>
        <p:txBody>
          <a:bodyPr wrap="square" lIns="91440" tIns="45720" rIns="91440" bIns="45720">
            <a:spAutoFit/>
          </a:bodyPr>
          <a:lstStyle/>
          <a:p>
            <a:pPr algn="ct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buntu" panose="020B0504030602030204" pitchFamily="34" charset="0"/>
                <a:cs typeface="Poppins" panose="00000500000000000000" pitchFamily="2" charset="0"/>
              </a:rPr>
              <a:t>Nepal on the Globe </a:t>
            </a:r>
          </a:p>
        </p:txBody>
      </p:sp>
      <p:pic>
        <p:nvPicPr>
          <p:cNvPr id="4" name="Picture 3">
            <a:extLst>
              <a:ext uri="{FF2B5EF4-FFF2-40B4-BE49-F238E27FC236}">
                <a16:creationId xmlns:a16="http://schemas.microsoft.com/office/drawing/2014/main" id="{D2D302A2-817E-3A84-C09F-91A3730A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852" y="182834"/>
            <a:ext cx="1030937" cy="870111"/>
          </a:xfrm>
          <a:prstGeom prst="rect">
            <a:avLst/>
          </a:prstGeom>
        </p:spPr>
      </p:pic>
      <p:pic>
        <p:nvPicPr>
          <p:cNvPr id="10" name="Picture 9">
            <a:extLst>
              <a:ext uri="{FF2B5EF4-FFF2-40B4-BE49-F238E27FC236}">
                <a16:creationId xmlns:a16="http://schemas.microsoft.com/office/drawing/2014/main" id="{0AB43449-A358-6199-5F1D-68D69FF86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443" y="3252807"/>
            <a:ext cx="485244" cy="592227"/>
          </a:xfrm>
          <a:prstGeom prst="rect">
            <a:avLst/>
          </a:prstGeom>
        </p:spPr>
      </p:pic>
    </p:spTree>
    <p:extLst>
      <p:ext uri="{BB962C8B-B14F-4D97-AF65-F5344CB8AC3E}">
        <p14:creationId xmlns:p14="http://schemas.microsoft.com/office/powerpoint/2010/main" val="121468309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9E01AA-4ED4-0CAB-C91C-5ABB8ED10C79}"/>
              </a:ext>
            </a:extLst>
          </p:cNvPr>
          <p:cNvPicPr>
            <a:picLocks noChangeAspect="1"/>
          </p:cNvPicPr>
          <p:nvPr/>
        </p:nvPicPr>
        <p:blipFill rotWithShape="1">
          <a:blip r:embed="rId2">
            <a:extLst>
              <a:ext uri="{28A0092B-C50C-407E-A947-70E740481C1C}">
                <a14:useLocalDpi xmlns:a14="http://schemas.microsoft.com/office/drawing/2010/main" val="0"/>
              </a:ext>
            </a:extLst>
          </a:blip>
          <a:srcRect t="-2" b="2474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E6867-3761-6CEA-C8F3-337F0939633A}"/>
              </a:ext>
            </a:extLst>
          </p:cNvPr>
          <p:cNvSpPr/>
          <p:nvPr/>
        </p:nvSpPr>
        <p:spPr>
          <a:xfrm>
            <a:off x="0" y="3162300"/>
            <a:ext cx="12191999" cy="3695700"/>
          </a:xfrm>
          <a:prstGeom prst="rect">
            <a:avLst/>
          </a:prstGeom>
          <a:gradFill flip="none" rotWithShape="1">
            <a:gsLst>
              <a:gs pos="0">
                <a:schemeClr val="accent6">
                  <a:lumMod val="0"/>
                  <a:lumOff val="100000"/>
                  <a:alpha val="31000"/>
                </a:schemeClr>
              </a:gs>
              <a:gs pos="35000">
                <a:schemeClr val="accent6">
                  <a:lumMod val="0"/>
                  <a:lumOff val="100000"/>
                </a:schemeClr>
              </a:gs>
              <a:gs pos="100000">
                <a:schemeClr val="accent6">
                  <a:lumMod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8303E-B6E5-0262-E300-9AD47D852EF8}"/>
              </a:ext>
            </a:extLst>
          </p:cNvPr>
          <p:cNvSpPr>
            <a:spLocks noGrp="1"/>
          </p:cNvSpPr>
          <p:nvPr>
            <p:ph type="title"/>
          </p:nvPr>
        </p:nvSpPr>
        <p:spPr>
          <a:xfrm>
            <a:off x="-85933" y="2886940"/>
            <a:ext cx="11968266" cy="4322619"/>
          </a:xfrm>
        </p:spPr>
        <p:txBody>
          <a:bodyPr>
            <a:norm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Nepal's Status, Development, and Challenges in Storage, Preservation, and Commercial Distribution of Fruits and Vegetables</a:t>
            </a:r>
          </a:p>
        </p:txBody>
      </p:sp>
      <p:pic>
        <p:nvPicPr>
          <p:cNvPr id="6" name="Picture 5">
            <a:extLst>
              <a:ext uri="{FF2B5EF4-FFF2-40B4-BE49-F238E27FC236}">
                <a16:creationId xmlns:a16="http://schemas.microsoft.com/office/drawing/2014/main" id="{3466AD6D-4C6F-D1FC-7A8A-DB8728C52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25" y="255587"/>
            <a:ext cx="1570572" cy="1325563"/>
          </a:xfrm>
          <a:prstGeom prst="rect">
            <a:avLst/>
          </a:prstGeom>
        </p:spPr>
      </p:pic>
      <p:pic>
        <p:nvPicPr>
          <p:cNvPr id="7" name="Picture 6">
            <a:extLst>
              <a:ext uri="{FF2B5EF4-FFF2-40B4-BE49-F238E27FC236}">
                <a16:creationId xmlns:a16="http://schemas.microsoft.com/office/drawing/2014/main" id="{0A9651BA-5D40-F6E3-BCA1-1F89CC069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1187" y="81644"/>
            <a:ext cx="1371146" cy="1673448"/>
          </a:xfrm>
          <a:prstGeom prst="rect">
            <a:avLst/>
          </a:prstGeom>
        </p:spPr>
      </p:pic>
    </p:spTree>
    <p:extLst>
      <p:ext uri="{BB962C8B-B14F-4D97-AF65-F5344CB8AC3E}">
        <p14:creationId xmlns:p14="http://schemas.microsoft.com/office/powerpoint/2010/main" val="1182953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BBAF-8713-5315-AC55-DBE5CF57FB75}"/>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Current Status </a:t>
            </a:r>
          </a:p>
        </p:txBody>
      </p:sp>
      <p:sp>
        <p:nvSpPr>
          <p:cNvPr id="3" name="Content Placeholder 2">
            <a:extLst>
              <a:ext uri="{FF2B5EF4-FFF2-40B4-BE49-F238E27FC236}">
                <a16:creationId xmlns:a16="http://schemas.microsoft.com/office/drawing/2014/main" id="{8205039E-C4E9-214B-3057-5EBAB26B2F1D}"/>
              </a:ext>
            </a:extLst>
          </p:cNvPr>
          <p:cNvSpPr>
            <a:spLocks noGrp="1"/>
          </p:cNvSpPr>
          <p:nvPr>
            <p:ph idx="1"/>
          </p:nvPr>
        </p:nvSpPr>
        <p:spPr/>
        <p:txBody>
          <a:bodyPr>
            <a:normAutofit lnSpcReduction="10000"/>
          </a:bodyPr>
          <a:lstStyle/>
          <a:p>
            <a:r>
              <a:rPr lang="en-US" sz="3200" b="1" dirty="0"/>
              <a:t>Agricultural Sector Contribution: 27% of GDP (2023)</a:t>
            </a:r>
          </a:p>
          <a:p>
            <a:r>
              <a:rPr lang="en-US" sz="3200" b="1" dirty="0"/>
              <a:t>Employment: 65% (agriculture)</a:t>
            </a:r>
          </a:p>
          <a:p>
            <a:r>
              <a:rPr lang="en-US" sz="3200" b="1" dirty="0"/>
              <a:t>Major Fruits and Vegetables Production:</a:t>
            </a:r>
          </a:p>
          <a:p>
            <a:r>
              <a:rPr lang="en-US" sz="3200" b="1" dirty="0">
                <a:solidFill>
                  <a:srgbClr val="FF0000"/>
                </a:solidFill>
              </a:rPr>
              <a:t>Mango</a:t>
            </a:r>
            <a:r>
              <a:rPr lang="en-US" sz="3200" b="1" dirty="0"/>
              <a:t> : 498,859 metric tons (2021-2022)</a:t>
            </a:r>
          </a:p>
          <a:p>
            <a:r>
              <a:rPr lang="en-US" sz="3200" b="1" dirty="0"/>
              <a:t>Oranges: 125,000 metric tons annually</a:t>
            </a:r>
          </a:p>
          <a:p>
            <a:r>
              <a:rPr lang="en-US" sz="3200" b="1" dirty="0">
                <a:solidFill>
                  <a:srgbClr val="FF0000"/>
                </a:solidFill>
              </a:rPr>
              <a:t>Apples:</a:t>
            </a:r>
            <a:r>
              <a:rPr lang="en-US" sz="3200" b="1" dirty="0"/>
              <a:t> 60,000 metric tons annually</a:t>
            </a:r>
          </a:p>
          <a:p>
            <a:r>
              <a:rPr lang="en-US" sz="3200" b="1" dirty="0"/>
              <a:t>Tomatoes: 150,000 metric tons annually</a:t>
            </a:r>
          </a:p>
          <a:p>
            <a:r>
              <a:rPr lang="en-US" sz="3200" b="1" dirty="0"/>
              <a:t>Potatoes: 2.5 million metric tons annually</a:t>
            </a:r>
          </a:p>
        </p:txBody>
      </p:sp>
      <p:pic>
        <p:nvPicPr>
          <p:cNvPr id="7" name="Picture 6">
            <a:extLst>
              <a:ext uri="{FF2B5EF4-FFF2-40B4-BE49-F238E27FC236}">
                <a16:creationId xmlns:a16="http://schemas.microsoft.com/office/drawing/2014/main" id="{FCAD8BBE-3113-B118-5F8F-04A8F22B1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419" y="2438400"/>
            <a:ext cx="3726832" cy="30085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36BFDB1-DBC0-D388-8E03-DCE96084F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578" y="479926"/>
            <a:ext cx="1151472" cy="971843"/>
          </a:xfrm>
          <a:prstGeom prst="rect">
            <a:avLst/>
          </a:prstGeom>
        </p:spPr>
      </p:pic>
    </p:spTree>
    <p:extLst>
      <p:ext uri="{BB962C8B-B14F-4D97-AF65-F5344CB8AC3E}">
        <p14:creationId xmlns:p14="http://schemas.microsoft.com/office/powerpoint/2010/main" val="410562200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C530-455E-93DD-6AFB-AA0B60E61AD1}"/>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of Mango</a:t>
            </a:r>
            <a:endParaRPr lang="en-US" sz="6000" dirty="0"/>
          </a:p>
        </p:txBody>
      </p:sp>
      <p:graphicFrame>
        <p:nvGraphicFramePr>
          <p:cNvPr id="6" name="Content Placeholder 5">
            <a:extLst>
              <a:ext uri="{FF2B5EF4-FFF2-40B4-BE49-F238E27FC236}">
                <a16:creationId xmlns:a16="http://schemas.microsoft.com/office/drawing/2014/main" id="{085304C9-F576-F84B-39A8-74FBD073012A}"/>
              </a:ext>
            </a:extLst>
          </p:cNvPr>
          <p:cNvGraphicFramePr>
            <a:graphicFrameLocks noGrp="1"/>
          </p:cNvGraphicFramePr>
          <p:nvPr>
            <p:ph idx="1"/>
            <p:extLst>
              <p:ext uri="{D42A27DB-BD31-4B8C-83A1-F6EECF244321}">
                <p14:modId xmlns:p14="http://schemas.microsoft.com/office/powerpoint/2010/main" val="704668800"/>
              </p:ext>
            </p:extLst>
          </p:nvPr>
        </p:nvGraphicFramePr>
        <p:xfrm>
          <a:off x="6670623" y="1543985"/>
          <a:ext cx="4683177" cy="475188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0102CE0-2490-E4CB-CA42-CA6FC7B0A6BF}"/>
              </a:ext>
            </a:extLst>
          </p:cNvPr>
          <p:cNvSpPr txBox="1"/>
          <p:nvPr/>
        </p:nvSpPr>
        <p:spPr>
          <a:xfrm>
            <a:off x="838200" y="1814211"/>
            <a:ext cx="5592580" cy="4893647"/>
          </a:xfrm>
          <a:prstGeom prst="rect">
            <a:avLst/>
          </a:prstGeom>
          <a:noFill/>
        </p:spPr>
        <p:txBody>
          <a:bodyPr wrap="square">
            <a:spAutoFit/>
          </a:bodyPr>
          <a:lstStyle/>
          <a:p>
            <a:pPr marL="342900" indent="-342900" algn="just">
              <a:buFont typeface="Arial" panose="020B0604020202020204" pitchFamily="34" charset="0"/>
              <a:buChar char="•"/>
            </a:pPr>
            <a:r>
              <a:rPr lang="en-US" sz="2400" b="1" dirty="0"/>
              <a:t>Mango production has been increasing in the country over the past few years.</a:t>
            </a:r>
          </a:p>
          <a:p>
            <a:pPr marL="342900" indent="-342900" algn="just">
              <a:buFont typeface="Arial" panose="020B0604020202020204" pitchFamily="34" charset="0"/>
              <a:buChar char="•"/>
            </a:pPr>
            <a:r>
              <a:rPr lang="en-US" sz="2400" b="1" dirty="0"/>
              <a:t> According to the Department of Agriculture, in the fiscal year</a:t>
            </a:r>
            <a:r>
              <a:rPr lang="en-US" sz="2400" b="1" u="sng" dirty="0">
                <a:solidFill>
                  <a:srgbClr val="FF0000"/>
                </a:solidFill>
              </a:rPr>
              <a:t>, 2020/21, a total of 466,267 metric </a:t>
            </a:r>
            <a:r>
              <a:rPr lang="en-US" sz="2400" b="1" u="sng" dirty="0" err="1">
                <a:solidFill>
                  <a:srgbClr val="FF0000"/>
                </a:solidFill>
              </a:rPr>
              <a:t>tonnes</a:t>
            </a:r>
            <a:r>
              <a:rPr lang="en-US" sz="2400" b="1" dirty="0"/>
              <a:t> of mango was produced </a:t>
            </a:r>
            <a:r>
              <a:rPr lang="en-US" sz="2400" b="1" u="sng" dirty="0">
                <a:solidFill>
                  <a:srgbClr val="FF0000"/>
                </a:solidFill>
              </a:rPr>
              <a:t>from 43,689 hectares of land. In the FY 2021/22, </a:t>
            </a:r>
          </a:p>
          <a:p>
            <a:pPr marL="342900" indent="-342900" algn="just">
              <a:buFont typeface="Arial" panose="020B0604020202020204" pitchFamily="34" charset="0"/>
              <a:buChar char="•"/>
            </a:pPr>
            <a:r>
              <a:rPr lang="en-US" sz="2400" b="1" dirty="0"/>
              <a:t>The production has increased to 498,859 metric </a:t>
            </a:r>
            <a:r>
              <a:rPr lang="en-US" sz="2400" b="1" dirty="0" err="1"/>
              <a:t>tonnes</a:t>
            </a:r>
            <a:r>
              <a:rPr lang="en-US" sz="2400" b="1" dirty="0"/>
              <a:t> from 39,579 hectares of land. </a:t>
            </a:r>
          </a:p>
          <a:p>
            <a:pPr marL="342900" indent="-342900" algn="just">
              <a:buFont typeface="Arial" panose="020B0604020202020204" pitchFamily="34" charset="0"/>
              <a:buChar char="•"/>
            </a:pPr>
            <a:r>
              <a:rPr lang="en-US" sz="2400" b="1" dirty="0"/>
              <a:t>In the current FY, 2022/23, the production has increased </a:t>
            </a:r>
            <a:r>
              <a:rPr lang="en-US" sz="2400" b="1" u="sng" dirty="0">
                <a:solidFill>
                  <a:srgbClr val="FF0000"/>
                </a:solidFill>
              </a:rPr>
              <a:t>from 10.67 to 12.61 metric </a:t>
            </a:r>
            <a:r>
              <a:rPr lang="en-US" sz="2400" b="1" u="sng" dirty="0" err="1">
                <a:solidFill>
                  <a:srgbClr val="FF0000"/>
                </a:solidFill>
              </a:rPr>
              <a:t>tonnes</a:t>
            </a:r>
            <a:r>
              <a:rPr lang="en-US" sz="2400" b="1" u="sng" dirty="0">
                <a:solidFill>
                  <a:srgbClr val="FF0000"/>
                </a:solidFill>
              </a:rPr>
              <a:t> each hectare.     </a:t>
            </a:r>
          </a:p>
        </p:txBody>
      </p:sp>
    </p:spTree>
    <p:extLst>
      <p:ext uri="{BB962C8B-B14F-4D97-AF65-F5344CB8AC3E}">
        <p14:creationId xmlns:p14="http://schemas.microsoft.com/office/powerpoint/2010/main" val="358354947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5220-9DDF-CD0C-8D30-C79861B2A199}"/>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Collection sites</a:t>
            </a:r>
            <a:endParaRPr lang="en-US" sz="5400" dirty="0"/>
          </a:p>
        </p:txBody>
      </p:sp>
      <p:pic>
        <p:nvPicPr>
          <p:cNvPr id="5" name="Content Placeholder 4">
            <a:extLst>
              <a:ext uri="{FF2B5EF4-FFF2-40B4-BE49-F238E27FC236}">
                <a16:creationId xmlns:a16="http://schemas.microsoft.com/office/drawing/2014/main" id="{88C6A48D-593D-68ED-16EA-81E252025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316" y="1475573"/>
            <a:ext cx="10884109" cy="501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C5DB7971-BD55-5ED1-BBAE-A96B148F9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35" y="1657372"/>
            <a:ext cx="937147" cy="1143764"/>
          </a:xfrm>
          <a:prstGeom prst="rect">
            <a:avLst/>
          </a:prstGeom>
        </p:spPr>
      </p:pic>
    </p:spTree>
    <p:extLst>
      <p:ext uri="{BB962C8B-B14F-4D97-AF65-F5344CB8AC3E}">
        <p14:creationId xmlns:p14="http://schemas.microsoft.com/office/powerpoint/2010/main" val="405524378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4172-8637-AEC4-FAD4-F7B326EBD11B}"/>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comparison: </a:t>
            </a:r>
            <a:endParaRPr lang="en-US" sz="6600" dirty="0"/>
          </a:p>
        </p:txBody>
      </p:sp>
      <p:pic>
        <p:nvPicPr>
          <p:cNvPr id="13" name="Content Placeholder 12">
            <a:extLst>
              <a:ext uri="{FF2B5EF4-FFF2-40B4-BE49-F238E27FC236}">
                <a16:creationId xmlns:a16="http://schemas.microsoft.com/office/drawing/2014/main" id="{737E8800-2FBA-52E2-C058-95996B1145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366" y="1522644"/>
            <a:ext cx="6896724" cy="4789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91394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DC83-69D2-4494-D527-C91063D5090D}"/>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storage…</a:t>
            </a:r>
            <a:endParaRPr lang="en-US" sz="7200" dirty="0"/>
          </a:p>
        </p:txBody>
      </p:sp>
      <p:sp>
        <p:nvSpPr>
          <p:cNvPr id="3" name="Content Placeholder 2">
            <a:extLst>
              <a:ext uri="{FF2B5EF4-FFF2-40B4-BE49-F238E27FC236}">
                <a16:creationId xmlns:a16="http://schemas.microsoft.com/office/drawing/2014/main" id="{07382386-E7AB-F9AC-9646-B0A7EDB46969}"/>
              </a:ext>
            </a:extLst>
          </p:cNvPr>
          <p:cNvSpPr>
            <a:spLocks noGrp="1"/>
          </p:cNvSpPr>
          <p:nvPr>
            <p:ph idx="1"/>
          </p:nvPr>
        </p:nvSpPr>
        <p:spPr>
          <a:xfrm>
            <a:off x="838199" y="1825625"/>
            <a:ext cx="3973643" cy="4351338"/>
          </a:xfrm>
        </p:spPr>
        <p:txBody>
          <a:bodyPr>
            <a:normAutofit fontScale="92500" lnSpcReduction="20000"/>
          </a:bodyPr>
          <a:lstStyle/>
          <a:p>
            <a:r>
              <a:rPr lang="en-US" b="1" dirty="0">
                <a:solidFill>
                  <a:srgbClr val="FF0000"/>
                </a:solidFill>
              </a:rPr>
              <a:t>Traditional method: </a:t>
            </a:r>
          </a:p>
          <a:p>
            <a:r>
              <a:rPr lang="en-US" sz="3200" b="1" dirty="0">
                <a:solidFill>
                  <a:srgbClr val="FF0000"/>
                </a:solidFill>
              </a:rPr>
              <a:t>Zero Energy Cool Chamber </a:t>
            </a:r>
            <a:r>
              <a:rPr lang="en-US" sz="3200" b="1" dirty="0"/>
              <a:t>(ZECC):Description: ZECC is a low-cost, eco-friendly storage method that does not require electricity. It uses evaporative cooling to maintain a lower temperature inside the chamber.</a:t>
            </a:r>
          </a:p>
          <a:p>
            <a:pPr lvl="1"/>
            <a:endParaRPr lang="en-US" sz="2800" b="1" dirty="0"/>
          </a:p>
        </p:txBody>
      </p:sp>
      <p:pic>
        <p:nvPicPr>
          <p:cNvPr id="5" name="Picture 4">
            <a:extLst>
              <a:ext uri="{FF2B5EF4-FFF2-40B4-BE49-F238E27FC236}">
                <a16:creationId xmlns:a16="http://schemas.microsoft.com/office/drawing/2014/main" id="{61EC10EB-DC18-7A75-C559-3E39B2617F66}"/>
              </a:ext>
            </a:extLst>
          </p:cNvPr>
          <p:cNvPicPr>
            <a:picLocks noChangeAspect="1"/>
          </p:cNvPicPr>
          <p:nvPr/>
        </p:nvPicPr>
        <p:blipFill rotWithShape="1">
          <a:blip r:embed="rId2">
            <a:extLst>
              <a:ext uri="{28A0092B-C50C-407E-A947-70E740481C1C}">
                <a14:useLocalDpi xmlns:a14="http://schemas.microsoft.com/office/drawing/2010/main" val="0"/>
              </a:ext>
            </a:extLst>
          </a:blip>
          <a:srcRect r="402" b="14477"/>
          <a:stretch/>
        </p:blipFill>
        <p:spPr>
          <a:xfrm>
            <a:off x="5070616" y="1690689"/>
            <a:ext cx="6756624"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531160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ED78-64E3-8069-0F7A-B2A1FBF403BF}"/>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storage…</a:t>
            </a:r>
            <a:endParaRPr lang="en-US" sz="6600" dirty="0"/>
          </a:p>
        </p:txBody>
      </p:sp>
      <p:sp>
        <p:nvSpPr>
          <p:cNvPr id="3" name="Content Placeholder 2">
            <a:extLst>
              <a:ext uri="{FF2B5EF4-FFF2-40B4-BE49-F238E27FC236}">
                <a16:creationId xmlns:a16="http://schemas.microsoft.com/office/drawing/2014/main" id="{121A6BDC-13CC-C222-E874-BE16D379494A}"/>
              </a:ext>
            </a:extLst>
          </p:cNvPr>
          <p:cNvSpPr>
            <a:spLocks noGrp="1"/>
          </p:cNvSpPr>
          <p:nvPr>
            <p:ph idx="1"/>
          </p:nvPr>
        </p:nvSpPr>
        <p:spPr>
          <a:xfrm>
            <a:off x="353408" y="1825625"/>
            <a:ext cx="6976782" cy="4351338"/>
          </a:xfrm>
        </p:spPr>
        <p:txBody>
          <a:bodyPr>
            <a:normAutofit fontScale="85000" lnSpcReduction="20000"/>
          </a:bodyPr>
          <a:lstStyle/>
          <a:p>
            <a:r>
              <a:rPr lang="en-US" sz="3200" b="1" dirty="0">
                <a:solidFill>
                  <a:srgbClr val="FF0000"/>
                </a:solidFill>
              </a:rPr>
              <a:t>Modern Method </a:t>
            </a:r>
          </a:p>
          <a:p>
            <a:pPr lvl="1"/>
            <a:r>
              <a:rPr lang="en-US" sz="3600" b="1" dirty="0">
                <a:solidFill>
                  <a:srgbClr val="FF0000"/>
                </a:solidFill>
              </a:rPr>
              <a:t>cold storage </a:t>
            </a:r>
            <a:r>
              <a:rPr lang="en-US" sz="3600" b="1" dirty="0"/>
              <a:t>: </a:t>
            </a:r>
          </a:p>
          <a:p>
            <a:pPr lvl="2"/>
            <a:r>
              <a:rPr lang="en-US" sz="3200" b="1" dirty="0"/>
              <a:t>Temperature Control: Cold storage units maintain temperatures between 12°C and 15°C with high humidity to slow down the ripening process and reduce spoilage.</a:t>
            </a:r>
          </a:p>
          <a:p>
            <a:pPr lvl="1"/>
            <a:r>
              <a:rPr lang="en-US" sz="3600" b="1" dirty="0">
                <a:solidFill>
                  <a:srgbClr val="FF0000"/>
                </a:solidFill>
              </a:rPr>
              <a:t>Post Harvest Treatment: </a:t>
            </a:r>
          </a:p>
          <a:p>
            <a:pPr lvl="2"/>
            <a:r>
              <a:rPr lang="en-US" sz="3200" b="1" dirty="0"/>
              <a:t>Chemical Treatments: Use of substances like 1-Methyl </a:t>
            </a:r>
            <a:r>
              <a:rPr lang="en-US" sz="3200" b="1" dirty="0" err="1"/>
              <a:t>Cyclo</a:t>
            </a:r>
            <a:r>
              <a:rPr lang="en-US" sz="3200" b="1" dirty="0"/>
              <a:t> Propane (1-MCP) to control ethylene production and reduce spoilage.</a:t>
            </a:r>
          </a:p>
          <a:p>
            <a:pPr lvl="1"/>
            <a:endParaRPr lang="en-US" sz="2800" b="1" dirty="0"/>
          </a:p>
        </p:txBody>
      </p:sp>
      <p:pic>
        <p:nvPicPr>
          <p:cNvPr id="1026" name="Picture 2" descr="Fruit Mango Cold Storage Room, 0 To 12 Deg C">
            <a:extLst>
              <a:ext uri="{FF2B5EF4-FFF2-40B4-BE49-F238E27FC236}">
                <a16:creationId xmlns:a16="http://schemas.microsoft.com/office/drawing/2014/main" id="{5379D91D-481D-EDC0-01DA-F87ED0BB0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924" y="1690688"/>
            <a:ext cx="3746715" cy="248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F59F3A-A602-7D46-2D99-6F6A575A72E2}"/>
              </a:ext>
            </a:extLst>
          </p:cNvPr>
          <p:cNvPicPr>
            <a:picLocks noChangeAspect="1"/>
          </p:cNvPicPr>
          <p:nvPr/>
        </p:nvPicPr>
        <p:blipFill rotWithShape="1">
          <a:blip r:embed="rId3">
            <a:extLst>
              <a:ext uri="{28A0092B-C50C-407E-A947-70E740481C1C}">
                <a14:useLocalDpi xmlns:a14="http://schemas.microsoft.com/office/drawing/2010/main" val="0"/>
              </a:ext>
            </a:extLst>
          </a:blip>
          <a:srcRect r="59096" b="18933"/>
          <a:stretch/>
        </p:blipFill>
        <p:spPr>
          <a:xfrm>
            <a:off x="8052851" y="4573896"/>
            <a:ext cx="2575175" cy="19189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2901783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65F5-F4A0-4EEE-63A5-3429AFBD43FE}"/>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of Apple</a:t>
            </a:r>
            <a:endParaRPr lang="en-US" sz="6600" dirty="0"/>
          </a:p>
        </p:txBody>
      </p:sp>
      <p:graphicFrame>
        <p:nvGraphicFramePr>
          <p:cNvPr id="4" name="Content Placeholder 5">
            <a:extLst>
              <a:ext uri="{FF2B5EF4-FFF2-40B4-BE49-F238E27FC236}">
                <a16:creationId xmlns:a16="http://schemas.microsoft.com/office/drawing/2014/main" id="{4438EADF-CEB8-B7B8-AA5A-77FF896E33BA}"/>
              </a:ext>
            </a:extLst>
          </p:cNvPr>
          <p:cNvGraphicFramePr>
            <a:graphicFrameLocks noGrp="1"/>
          </p:cNvGraphicFramePr>
          <p:nvPr>
            <p:ph idx="1"/>
            <p:extLst>
              <p:ext uri="{D42A27DB-BD31-4B8C-83A1-F6EECF244321}">
                <p14:modId xmlns:p14="http://schemas.microsoft.com/office/powerpoint/2010/main" val="767945339"/>
              </p:ext>
            </p:extLst>
          </p:nvPr>
        </p:nvGraphicFramePr>
        <p:xfrm>
          <a:off x="6670623" y="1825625"/>
          <a:ext cx="4683177" cy="46672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F146FB3-5D2A-9294-B53E-336159CC0EC0}"/>
              </a:ext>
            </a:extLst>
          </p:cNvPr>
          <p:cNvSpPr txBox="1"/>
          <p:nvPr/>
        </p:nvSpPr>
        <p:spPr>
          <a:xfrm>
            <a:off x="959370" y="1690688"/>
            <a:ext cx="4871804" cy="4832092"/>
          </a:xfrm>
          <a:prstGeom prst="rect">
            <a:avLst/>
          </a:prstGeom>
          <a:noFill/>
        </p:spPr>
        <p:txBody>
          <a:bodyPr wrap="square">
            <a:spAutoFit/>
          </a:bodyPr>
          <a:lstStyle/>
          <a:p>
            <a:pPr algn="l">
              <a:buFont typeface="+mj-lt"/>
              <a:buAutoNum type="arabicPeriod"/>
            </a:pPr>
            <a:r>
              <a:rPr lang="en-US" sz="2200" b="1" dirty="0">
                <a:solidFill>
                  <a:srgbClr val="FF0000"/>
                </a:solidFill>
              </a:rPr>
              <a:t>FY 2020/21:</a:t>
            </a:r>
          </a:p>
          <a:p>
            <a:pPr marL="742950" lvl="1" indent="-285750" algn="l">
              <a:buFont typeface="+mj-lt"/>
              <a:buAutoNum type="arabicPeriod"/>
            </a:pPr>
            <a:r>
              <a:rPr lang="en-US" sz="2200" b="1" dirty="0"/>
              <a:t>Area Harvested: Approximately 5,000 hectares.</a:t>
            </a:r>
          </a:p>
          <a:p>
            <a:pPr marL="742950" lvl="1" indent="-285750" algn="l">
              <a:buFont typeface="+mj-lt"/>
              <a:buAutoNum type="arabicPeriod"/>
            </a:pPr>
            <a:r>
              <a:rPr lang="en-US" sz="2200" b="1" dirty="0"/>
              <a:t>Production Quantity: Around 50,000 metric tons.</a:t>
            </a:r>
          </a:p>
          <a:p>
            <a:pPr marL="742950" lvl="1" indent="-285750" algn="l">
              <a:buFont typeface="+mj-lt"/>
              <a:buAutoNum type="arabicPeriod"/>
            </a:pPr>
            <a:r>
              <a:rPr lang="en-US" sz="2200" b="1" u="sng" dirty="0">
                <a:hlinkClick r:id="rId3"/>
              </a:rPr>
              <a:t>Yield: About 10 metric tons per hectare1</a:t>
            </a:r>
            <a:r>
              <a:rPr lang="en-US" sz="2200" b="1" u="sng" dirty="0"/>
              <a:t>.</a:t>
            </a:r>
          </a:p>
          <a:p>
            <a:pPr algn="l">
              <a:buFont typeface="+mj-lt"/>
              <a:buAutoNum type="arabicPeriod"/>
            </a:pPr>
            <a:r>
              <a:rPr lang="en-US" sz="2200" b="1" dirty="0">
                <a:solidFill>
                  <a:srgbClr val="FF0000"/>
                </a:solidFill>
              </a:rPr>
              <a:t>FY 2021/22:</a:t>
            </a:r>
          </a:p>
          <a:p>
            <a:pPr marL="742950" lvl="1" indent="-285750" algn="l">
              <a:buFont typeface="+mj-lt"/>
              <a:buAutoNum type="arabicPeriod"/>
            </a:pPr>
            <a:r>
              <a:rPr lang="en-US" sz="2200" b="1" dirty="0"/>
              <a:t>Area Harvested: Approximately 5,200 hectares.</a:t>
            </a:r>
          </a:p>
          <a:p>
            <a:pPr marL="742950" lvl="1" indent="-285750" algn="l">
              <a:buFont typeface="+mj-lt"/>
              <a:buAutoNum type="arabicPeriod"/>
            </a:pPr>
            <a:r>
              <a:rPr lang="en-US" sz="2200" b="1" dirty="0"/>
              <a:t>Production Quantity: Around 52,000 metric tons.</a:t>
            </a:r>
          </a:p>
          <a:p>
            <a:pPr marL="742950" lvl="1" indent="-285750" algn="l">
              <a:buFont typeface="+mj-lt"/>
              <a:buAutoNum type="arabicPeriod"/>
            </a:pPr>
            <a:r>
              <a:rPr lang="en-US" sz="2200" b="1" dirty="0">
                <a:hlinkClick r:id="rId3"/>
              </a:rPr>
              <a:t>Yield: About 10 metric tons per hectare1</a:t>
            </a:r>
            <a:r>
              <a:rPr lang="en-US" sz="2200" b="1" dirty="0"/>
              <a:t>.</a:t>
            </a:r>
          </a:p>
        </p:txBody>
      </p:sp>
    </p:spTree>
    <p:extLst>
      <p:ext uri="{BB962C8B-B14F-4D97-AF65-F5344CB8AC3E}">
        <p14:creationId xmlns:p14="http://schemas.microsoft.com/office/powerpoint/2010/main" val="67345033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D07-DF86-EE28-5A9A-301D426D42BD}"/>
              </a:ext>
            </a:extLst>
          </p:cNvPr>
          <p:cNvSpPr>
            <a:spLocks noGrp="1"/>
          </p:cNvSpPr>
          <p:nvPr>
            <p:ph type="title"/>
          </p:nvPr>
        </p:nvSpPr>
        <p:spPr>
          <a:xfrm>
            <a:off x="943130" y="230213"/>
            <a:ext cx="10515600" cy="1325563"/>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harvesting sites in Nepal </a:t>
            </a:r>
          </a:p>
        </p:txBody>
      </p:sp>
      <p:pic>
        <p:nvPicPr>
          <p:cNvPr id="5" name="Content Placeholder 4">
            <a:extLst>
              <a:ext uri="{FF2B5EF4-FFF2-40B4-BE49-F238E27FC236}">
                <a16:creationId xmlns:a16="http://schemas.microsoft.com/office/drawing/2014/main" id="{BBE40551-9679-BA17-271B-E05BBF0B9F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457"/>
          <a:stretch/>
        </p:blipFill>
        <p:spPr>
          <a:xfrm>
            <a:off x="1051185" y="1345916"/>
            <a:ext cx="10089630" cy="5420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843141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92E-93C6-5CDB-A87B-48E89DAC1802}"/>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types: </a:t>
            </a:r>
            <a:endParaRPr lang="en-US" sz="7200" dirty="0"/>
          </a:p>
        </p:txBody>
      </p:sp>
      <p:pic>
        <p:nvPicPr>
          <p:cNvPr id="5" name="Content Placeholder 4">
            <a:extLst>
              <a:ext uri="{FF2B5EF4-FFF2-40B4-BE49-F238E27FC236}">
                <a16:creationId xmlns:a16="http://schemas.microsoft.com/office/drawing/2014/main" id="{82C00F49-02F1-2548-DD6E-949A8005EC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633" y="1690688"/>
            <a:ext cx="8269967" cy="46518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3333274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AFAE-F80C-53A1-7492-5F25E94E65A0}"/>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Geography</a:t>
            </a:r>
          </a:p>
        </p:txBody>
      </p:sp>
      <p:sp>
        <p:nvSpPr>
          <p:cNvPr id="3" name="Content Placeholder 2">
            <a:extLst>
              <a:ext uri="{FF2B5EF4-FFF2-40B4-BE49-F238E27FC236}">
                <a16:creationId xmlns:a16="http://schemas.microsoft.com/office/drawing/2014/main" id="{067E613F-D5EF-2F8F-56DA-000BEBF8309A}"/>
              </a:ext>
            </a:extLst>
          </p:cNvPr>
          <p:cNvSpPr>
            <a:spLocks noGrp="1"/>
          </p:cNvSpPr>
          <p:nvPr>
            <p:ph idx="1"/>
          </p:nvPr>
        </p:nvSpPr>
        <p:spPr/>
        <p:txBody>
          <a:bodyPr/>
          <a:lstStyle/>
          <a:p>
            <a:r>
              <a:rPr lang="en-US" dirty="0">
                <a:latin typeface="Ubuntu" panose="020B0504030602030204" pitchFamily="34" charset="0"/>
              </a:rPr>
              <a:t>Land locked country between China and India.</a:t>
            </a:r>
          </a:p>
          <a:p>
            <a:r>
              <a:rPr lang="en-US" dirty="0">
                <a:latin typeface="Ubuntu" panose="020B0504030602030204" pitchFamily="34" charset="0"/>
              </a:rPr>
              <a:t>885 </a:t>
            </a:r>
            <a:r>
              <a:rPr lang="en-US" dirty="0" err="1">
                <a:latin typeface="Ubuntu" panose="020B0504030602030204" pitchFamily="34" charset="0"/>
              </a:rPr>
              <a:t>kilometres</a:t>
            </a:r>
            <a:r>
              <a:rPr lang="en-US" dirty="0">
                <a:latin typeface="Ubuntu" panose="020B0504030602030204" pitchFamily="34" charset="0"/>
              </a:rPr>
              <a:t> (550 mi) long and 193 m (120 mi) wide  </a:t>
            </a:r>
          </a:p>
          <a:p>
            <a:r>
              <a:rPr lang="en-US" dirty="0">
                <a:latin typeface="Ubuntu" panose="020B0504030602030204" pitchFamily="34" charset="0"/>
              </a:rPr>
              <a:t>Area </a:t>
            </a:r>
            <a:r>
              <a:rPr lang="en-US" u="sng" dirty="0">
                <a:solidFill>
                  <a:srgbClr val="FF0000"/>
                </a:solidFill>
                <a:latin typeface="Ubuntu" panose="020B0504030602030204" pitchFamily="34" charset="0"/>
              </a:rPr>
              <a:t>147,181</a:t>
            </a:r>
            <a:r>
              <a:rPr lang="en-US" dirty="0">
                <a:latin typeface="Ubuntu" panose="020B0504030602030204" pitchFamily="34" charset="0"/>
              </a:rPr>
              <a:t> km</a:t>
            </a:r>
            <a:r>
              <a:rPr lang="en-US" baseline="30000" dirty="0">
                <a:latin typeface="Ubuntu" panose="020B0504030602030204" pitchFamily="34" charset="0"/>
              </a:rPr>
              <a:t>2</a:t>
            </a:r>
            <a:r>
              <a:rPr lang="en-US" dirty="0">
                <a:latin typeface="Ubuntu" panose="020B0504030602030204" pitchFamily="34" charset="0"/>
              </a:rPr>
              <a:t> (56,827 sq mi) </a:t>
            </a:r>
          </a:p>
          <a:p>
            <a:r>
              <a:rPr lang="en-US" dirty="0">
                <a:latin typeface="Ubuntu" panose="020B0504030602030204" pitchFamily="34" charset="0"/>
              </a:rPr>
              <a:t>lies at latitudes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26° 22</a:t>
            </a:r>
            <a:r>
              <a:rPr lang="en-US" u="sng" dirty="0">
                <a:solidFill>
                  <a:srgbClr val="FF0000"/>
                </a:solidFill>
                <a:latin typeface="Ubuntu" panose="020B0504030602030204" pitchFamily="34" charset="0"/>
              </a:rPr>
              <a:t>’</a:t>
            </a:r>
            <a:r>
              <a:rPr lang="en-US" dirty="0">
                <a:solidFill>
                  <a:srgbClr val="FF0000"/>
                </a:solidFill>
                <a:latin typeface="Ubuntu" panose="020B0504030602030204" pitchFamily="34" charset="0"/>
              </a:rPr>
              <a:t> </a:t>
            </a:r>
            <a:r>
              <a:rPr lang="en-US" dirty="0">
                <a:latin typeface="Ubuntu" panose="020B0504030602030204" pitchFamily="34" charset="0"/>
              </a:rPr>
              <a:t>-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30° </a:t>
            </a:r>
            <a:r>
              <a:rPr lang="en-US" u="sng" dirty="0">
                <a:solidFill>
                  <a:srgbClr val="FF0000"/>
                </a:solidFill>
                <a:latin typeface="Ubuntu" panose="020B0504030602030204" pitchFamily="34" charset="0"/>
              </a:rPr>
              <a:t>27’</a:t>
            </a:r>
            <a:r>
              <a:rPr lang="en-US" dirty="0">
                <a:latin typeface="Ubuntu" panose="020B0504030602030204" pitchFamily="34" charset="0"/>
              </a:rPr>
              <a:t>,</a:t>
            </a:r>
          </a:p>
          <a:p>
            <a:r>
              <a:rPr lang="en-US" dirty="0">
                <a:latin typeface="Ubuntu" panose="020B0504030602030204" pitchFamily="34" charset="0"/>
              </a:rPr>
              <a:t> and longitudes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80° </a:t>
            </a:r>
            <a:r>
              <a:rPr lang="en-US" u="sng" dirty="0">
                <a:solidFill>
                  <a:srgbClr val="FF0000"/>
                </a:solidFill>
                <a:latin typeface="Ubuntu" panose="020B0504030602030204" pitchFamily="34" charset="0"/>
              </a:rPr>
              <a:t>04’</a:t>
            </a:r>
            <a:r>
              <a:rPr lang="en-US" dirty="0">
                <a:solidFill>
                  <a:srgbClr val="FF0000"/>
                </a:solidFill>
                <a:latin typeface="Ubuntu" panose="020B0504030602030204" pitchFamily="34" charset="0"/>
              </a:rPr>
              <a:t> </a:t>
            </a:r>
            <a:r>
              <a:rPr lang="en-US" dirty="0">
                <a:latin typeface="Ubuntu" panose="020B0504030602030204" pitchFamily="34" charset="0"/>
              </a:rPr>
              <a:t>-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88° </a:t>
            </a:r>
            <a:r>
              <a:rPr lang="en-US" u="sng" dirty="0">
                <a:solidFill>
                  <a:srgbClr val="FF0000"/>
                </a:solidFill>
                <a:latin typeface="Ubuntu" panose="020B0504030602030204" pitchFamily="34" charset="0"/>
              </a:rPr>
              <a:t>12’</a:t>
            </a:r>
            <a:r>
              <a:rPr lang="en-US" dirty="0">
                <a:solidFill>
                  <a:srgbClr val="FF0000"/>
                </a:solidFill>
                <a:latin typeface="Ubuntu" panose="020B0504030602030204" pitchFamily="34" charset="0"/>
              </a:rPr>
              <a:t> E</a:t>
            </a:r>
            <a:endParaRPr lang="en-US" dirty="0">
              <a:latin typeface="Ubuntu" panose="020B0504030602030204" pitchFamily="34" charset="0"/>
            </a:endParaRPr>
          </a:p>
          <a:p>
            <a:r>
              <a:rPr lang="en-US" dirty="0">
                <a:latin typeface="Ubuntu" panose="020B0504030602030204" pitchFamily="34" charset="0"/>
              </a:rPr>
              <a:t>Nepal is  :  </a:t>
            </a:r>
          </a:p>
          <a:p>
            <a:pPr lvl="1"/>
            <a:r>
              <a:rPr lang="en-US" dirty="0">
                <a:latin typeface="Ubuntu" panose="020B0504030602030204" pitchFamily="34" charset="0"/>
              </a:rPr>
              <a:t>0.03% of world </a:t>
            </a:r>
          </a:p>
          <a:p>
            <a:pPr lvl="1"/>
            <a:r>
              <a:rPr lang="en-US" dirty="0">
                <a:latin typeface="Ubuntu" panose="020B0504030602030204" pitchFamily="34" charset="0"/>
              </a:rPr>
              <a:t>0.03% of Asia </a:t>
            </a:r>
          </a:p>
          <a:p>
            <a:pPr lvl="1"/>
            <a:r>
              <a:rPr lang="en-US" dirty="0">
                <a:latin typeface="Ubuntu" panose="020B0504030602030204" pitchFamily="34" charset="0"/>
              </a:rPr>
              <a:t>2.82 % of South Asia </a:t>
            </a:r>
          </a:p>
          <a:p>
            <a:endParaRPr lang="en-US" dirty="0">
              <a:latin typeface="Ubuntu" panose="020B0504030602030204" pitchFamily="34" charset="0"/>
            </a:endParaRPr>
          </a:p>
        </p:txBody>
      </p:sp>
      <p:pic>
        <p:nvPicPr>
          <p:cNvPr id="5" name="Picture 4">
            <a:extLst>
              <a:ext uri="{FF2B5EF4-FFF2-40B4-BE49-F238E27FC236}">
                <a16:creationId xmlns:a16="http://schemas.microsoft.com/office/drawing/2014/main" id="{F9EE9203-5A3A-2668-CE11-CED0E5161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83482">
            <a:off x="15270909" y="6236840"/>
            <a:ext cx="3673995" cy="2052538"/>
          </a:xfrm>
          <a:prstGeom prst="rect">
            <a:avLst/>
          </a:prstGeom>
          <a:ln>
            <a:noFill/>
          </a:ln>
          <a:effectLst>
            <a:softEdge rad="112500"/>
          </a:effectLst>
        </p:spPr>
      </p:pic>
      <p:pic>
        <p:nvPicPr>
          <p:cNvPr id="2050" name="Picture 2" descr="Map of Nepal showing new provincial boundaries (adapted by the authors... |  Download Scientific Diagram">
            <a:extLst>
              <a:ext uri="{FF2B5EF4-FFF2-40B4-BE49-F238E27FC236}">
                <a16:creationId xmlns:a16="http://schemas.microsoft.com/office/drawing/2014/main" id="{72359DF2-4AC2-2ADE-8076-DF960F06A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885" y="2874415"/>
            <a:ext cx="5309431" cy="3154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F599CC1-137F-CD2C-C04D-A9C2353BE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4246" y="4451628"/>
            <a:ext cx="485244" cy="592227"/>
          </a:xfrm>
          <a:prstGeom prst="rect">
            <a:avLst/>
          </a:prstGeom>
        </p:spPr>
      </p:pic>
    </p:spTree>
    <p:extLst>
      <p:ext uri="{BB962C8B-B14F-4D97-AF65-F5344CB8AC3E}">
        <p14:creationId xmlns:p14="http://schemas.microsoft.com/office/powerpoint/2010/main" val="163418236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3CFC-DB5A-1815-E06B-00E04689E677}"/>
              </a:ext>
            </a:extLst>
          </p:cNvPr>
          <p:cNvSpPr>
            <a:spLocks noGrp="1"/>
          </p:cNvSpPr>
          <p:nvPr>
            <p:ph type="title"/>
          </p:nvPr>
        </p:nvSpPr>
        <p:spPr>
          <a:xfrm>
            <a:off x="7570033" y="934753"/>
            <a:ext cx="4967990" cy="5451059"/>
          </a:xfrm>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storage </a:t>
            </a:r>
            <a:b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in </a:t>
            </a:r>
            <a:b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 </a:t>
            </a:r>
            <a:endParaRPr lang="en-US" sz="7200" dirty="0"/>
          </a:p>
        </p:txBody>
      </p:sp>
      <p:pic>
        <p:nvPicPr>
          <p:cNvPr id="5" name="Content Placeholder 4">
            <a:extLst>
              <a:ext uri="{FF2B5EF4-FFF2-40B4-BE49-F238E27FC236}">
                <a16:creationId xmlns:a16="http://schemas.microsoft.com/office/drawing/2014/main" id="{60680436-815B-D785-C690-9F942B414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744" y="141189"/>
            <a:ext cx="6820525" cy="6557005"/>
          </a:xfrm>
        </p:spPr>
      </p:pic>
    </p:spTree>
    <p:extLst>
      <p:ext uri="{BB962C8B-B14F-4D97-AF65-F5344CB8AC3E}">
        <p14:creationId xmlns:p14="http://schemas.microsoft.com/office/powerpoint/2010/main" val="275992781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5AD8-9705-C803-F796-652753F5A3D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C4487B9F-1078-2409-6B12-045D351DB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9012631" cy="5990705"/>
          </a:xfrm>
        </p:spPr>
      </p:pic>
      <p:sp>
        <p:nvSpPr>
          <p:cNvPr id="10" name="TextBox 9">
            <a:extLst>
              <a:ext uri="{FF2B5EF4-FFF2-40B4-BE49-F238E27FC236}">
                <a16:creationId xmlns:a16="http://schemas.microsoft.com/office/drawing/2014/main" id="{BC40BE06-00B9-5F40-7DF5-88F2C2174B27}"/>
              </a:ext>
            </a:extLst>
          </p:cNvPr>
          <p:cNvSpPr txBox="1"/>
          <p:nvPr/>
        </p:nvSpPr>
        <p:spPr>
          <a:xfrm>
            <a:off x="9970751" y="3084773"/>
            <a:ext cx="2341169" cy="1384995"/>
          </a:xfrm>
          <a:prstGeom prst="rect">
            <a:avLst/>
          </a:prstGeom>
          <a:noFill/>
        </p:spPr>
        <p:txBody>
          <a:bodyPr wrap="square" rtlCol="0">
            <a:spAutoFit/>
          </a:bodyP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Ordinary </a:t>
            </a:r>
          </a:p>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Storage </a:t>
            </a:r>
          </a:p>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System </a:t>
            </a:r>
          </a:p>
        </p:txBody>
      </p:sp>
    </p:spTree>
    <p:extLst>
      <p:ext uri="{BB962C8B-B14F-4D97-AF65-F5344CB8AC3E}">
        <p14:creationId xmlns:p14="http://schemas.microsoft.com/office/powerpoint/2010/main" val="31097790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4BE4-D833-EA4C-AEA8-D76E43D9530A}"/>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Storage…. </a:t>
            </a:r>
          </a:p>
        </p:txBody>
      </p:sp>
      <p:pic>
        <p:nvPicPr>
          <p:cNvPr id="7" name="Content Placeholder 6">
            <a:extLst>
              <a:ext uri="{FF2B5EF4-FFF2-40B4-BE49-F238E27FC236}">
                <a16:creationId xmlns:a16="http://schemas.microsoft.com/office/drawing/2014/main" id="{B10B19AD-6DE4-CBE0-3B41-B4D31A1D98F8}"/>
              </a:ext>
            </a:extLst>
          </p:cNvPr>
          <p:cNvPicPr>
            <a:picLocks noGrp="1" noChangeAspect="1"/>
          </p:cNvPicPr>
          <p:nvPr>
            <p:ph idx="1"/>
          </p:nvPr>
        </p:nvPicPr>
        <p:blipFill rotWithShape="1">
          <a:blip r:embed="rId2"/>
          <a:srcRect b="11070"/>
          <a:stretch/>
        </p:blipFill>
        <p:spPr>
          <a:xfrm>
            <a:off x="5190969" y="3614427"/>
            <a:ext cx="6456342" cy="2831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FE5E7A7A-AFD2-7186-F5E6-65E65CCE32AC}"/>
              </a:ext>
            </a:extLst>
          </p:cNvPr>
          <p:cNvPicPr>
            <a:picLocks noChangeAspect="1"/>
          </p:cNvPicPr>
          <p:nvPr/>
        </p:nvPicPr>
        <p:blipFill>
          <a:blip r:embed="rId3"/>
          <a:stretch>
            <a:fillRect/>
          </a:stretch>
        </p:blipFill>
        <p:spPr>
          <a:xfrm>
            <a:off x="838200" y="1825625"/>
            <a:ext cx="5257800" cy="2313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0B04348-B10B-6FE7-5AEF-16FF0605624D}"/>
              </a:ext>
            </a:extLst>
          </p:cNvPr>
          <p:cNvSpPr txBox="1"/>
          <p:nvPr/>
        </p:nvSpPr>
        <p:spPr>
          <a:xfrm>
            <a:off x="6140970" y="2197638"/>
            <a:ext cx="4227226" cy="646331"/>
          </a:xfrm>
          <a:prstGeom prst="rect">
            <a:avLst/>
          </a:prstGeom>
          <a:noFill/>
        </p:spPr>
        <p:txBody>
          <a:bodyPr wrap="square" rtlCol="0">
            <a:spAutoFit/>
          </a:bodyPr>
          <a:lstStyle/>
          <a:p>
            <a:r>
              <a:rPr lang="en-US" sz="3600" dirty="0">
                <a:latin typeface="Cooper Black" panose="0208090404030B020404" pitchFamily="18" charset="0"/>
              </a:rPr>
              <a:t>Cold Storage </a:t>
            </a:r>
          </a:p>
        </p:txBody>
      </p:sp>
      <p:sp>
        <p:nvSpPr>
          <p:cNvPr id="9" name="TextBox 8">
            <a:extLst>
              <a:ext uri="{FF2B5EF4-FFF2-40B4-BE49-F238E27FC236}">
                <a16:creationId xmlns:a16="http://schemas.microsoft.com/office/drawing/2014/main" id="{A70A33DB-D490-9E41-65C0-55E70D344A43}"/>
              </a:ext>
            </a:extLst>
          </p:cNvPr>
          <p:cNvSpPr txBox="1"/>
          <p:nvPr/>
        </p:nvSpPr>
        <p:spPr>
          <a:xfrm>
            <a:off x="1555854" y="4862952"/>
            <a:ext cx="3822491" cy="1200329"/>
          </a:xfrm>
          <a:prstGeom prst="rect">
            <a:avLst/>
          </a:prstGeom>
          <a:noFill/>
        </p:spPr>
        <p:txBody>
          <a:bodyPr wrap="square" rtlCol="0">
            <a:spAutoFit/>
          </a:bodyPr>
          <a:lstStyle/>
          <a:p>
            <a:r>
              <a:rPr lang="en-US" sz="3600" dirty="0">
                <a:latin typeface="Cooper Black" panose="0208090404030B020404" pitchFamily="18" charset="0"/>
              </a:rPr>
              <a:t>Traditional Cellar Storage </a:t>
            </a:r>
          </a:p>
        </p:txBody>
      </p:sp>
    </p:spTree>
    <p:extLst>
      <p:ext uri="{BB962C8B-B14F-4D97-AF65-F5344CB8AC3E}">
        <p14:creationId xmlns:p14="http://schemas.microsoft.com/office/powerpoint/2010/main" val="199089351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47AE-CFCE-C4CF-9652-D55B7E2A751C}"/>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Areas:</a:t>
            </a:r>
          </a:p>
        </p:txBody>
      </p:sp>
      <p:graphicFrame>
        <p:nvGraphicFramePr>
          <p:cNvPr id="6" name="Diagram 5">
            <a:extLst>
              <a:ext uri="{FF2B5EF4-FFF2-40B4-BE49-F238E27FC236}">
                <a16:creationId xmlns:a16="http://schemas.microsoft.com/office/drawing/2014/main" id="{7A33FCC9-D37C-A882-75B2-78BB148CF926}"/>
              </a:ext>
            </a:extLst>
          </p:cNvPr>
          <p:cNvGraphicFramePr/>
          <p:nvPr>
            <p:extLst>
              <p:ext uri="{D42A27DB-BD31-4B8C-83A1-F6EECF244321}">
                <p14:modId xmlns:p14="http://schemas.microsoft.com/office/powerpoint/2010/main" val="1949889861"/>
              </p:ext>
            </p:extLst>
          </p:nvPr>
        </p:nvGraphicFramePr>
        <p:xfrm>
          <a:off x="907472" y="1218429"/>
          <a:ext cx="854132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92B59B67-807F-4B8B-4533-1531F95C5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349348">
            <a:off x="13159744" y="2786909"/>
            <a:ext cx="4392786" cy="3290349"/>
          </a:xfrm>
          <a:prstGeom prst="round2DiagRect">
            <a:avLst>
              <a:gd name="adj1" fmla="val 16667"/>
              <a:gd name="adj2" fmla="val 17369"/>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B1159ABB-692E-68A1-1D9D-9B726E7BD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56137" y="5335101"/>
            <a:ext cx="3185023" cy="1754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258A64AE-0277-C694-10B8-799E14BCED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66063" y="2666042"/>
            <a:ext cx="4572933" cy="3425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7CA03640-8AC0-28EE-26F9-F4C44B1D2A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25514" y="4801468"/>
            <a:ext cx="4933335" cy="3445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8872546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21E8-0E8D-5DF6-0C00-B20E6D5C7B19}"/>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Government Initiatives:</a:t>
            </a:r>
          </a:p>
        </p:txBody>
      </p:sp>
      <p:sp>
        <p:nvSpPr>
          <p:cNvPr id="3" name="Content Placeholder 2">
            <a:extLst>
              <a:ext uri="{FF2B5EF4-FFF2-40B4-BE49-F238E27FC236}">
                <a16:creationId xmlns:a16="http://schemas.microsoft.com/office/drawing/2014/main" id="{D7EC7884-D502-C5FF-89C6-816862F2EBA1}"/>
              </a:ext>
            </a:extLst>
          </p:cNvPr>
          <p:cNvSpPr>
            <a:spLocks noGrp="1"/>
          </p:cNvSpPr>
          <p:nvPr>
            <p:ph idx="1"/>
          </p:nvPr>
        </p:nvSpPr>
        <p:spPr>
          <a:xfrm>
            <a:off x="838200" y="1825625"/>
            <a:ext cx="7169727" cy="4351338"/>
          </a:xfrm>
        </p:spPr>
        <p:txBody>
          <a:bodyPr>
            <a:normAutofit lnSpcReduction="10000"/>
          </a:bodyPr>
          <a:lstStyle/>
          <a:p>
            <a:r>
              <a:rPr lang="en-US" sz="4400" b="1" dirty="0">
                <a:solidFill>
                  <a:srgbClr val="FF0000"/>
                </a:solidFill>
                <a:latin typeface="Ubuntu" panose="020B0504030602030204" pitchFamily="34" charset="0"/>
              </a:rPr>
              <a:t>Subsidies</a:t>
            </a:r>
            <a:r>
              <a:rPr lang="en-US" sz="4400" b="1" dirty="0">
                <a:latin typeface="Ubuntu" panose="020B0504030602030204" pitchFamily="34" charset="0"/>
              </a:rPr>
              <a:t>:</a:t>
            </a:r>
          </a:p>
          <a:p>
            <a:pPr lvl="1"/>
            <a:r>
              <a:rPr lang="en-US" sz="4000" b="1" dirty="0">
                <a:latin typeface="Ubuntu" panose="020B0504030602030204" pitchFamily="34" charset="0"/>
              </a:rPr>
              <a:t> $5 million allocated for cold storage construction (2022)</a:t>
            </a:r>
          </a:p>
          <a:p>
            <a:r>
              <a:rPr lang="en-US" sz="4400" b="1" dirty="0">
                <a:solidFill>
                  <a:srgbClr val="FF0000"/>
                </a:solidFill>
                <a:latin typeface="Ubuntu" panose="020B0504030602030204" pitchFamily="34" charset="0"/>
              </a:rPr>
              <a:t>Training programs</a:t>
            </a:r>
            <a:r>
              <a:rPr lang="en-US" sz="4400" b="1" dirty="0">
                <a:latin typeface="Ubuntu" panose="020B0504030602030204" pitchFamily="34" charset="0"/>
              </a:rPr>
              <a:t>: </a:t>
            </a:r>
          </a:p>
          <a:p>
            <a:pPr lvl="1"/>
            <a:r>
              <a:rPr lang="en-US" sz="4000" b="1" dirty="0">
                <a:latin typeface="Ubuntu" panose="020B0504030602030204" pitchFamily="34" charset="0"/>
              </a:rPr>
              <a:t>10,000 farmers trained in post-harvest management</a:t>
            </a:r>
          </a:p>
        </p:txBody>
      </p:sp>
      <p:pic>
        <p:nvPicPr>
          <p:cNvPr id="5" name="Graphic 4">
            <a:extLst>
              <a:ext uri="{FF2B5EF4-FFF2-40B4-BE49-F238E27FC236}">
                <a16:creationId xmlns:a16="http://schemas.microsoft.com/office/drawing/2014/main" id="{CB3C0A47-3F4A-25F6-78FD-88DAA085A1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0" y="1162050"/>
            <a:ext cx="2266950" cy="2266950"/>
          </a:xfrm>
          <a:prstGeom prst="rect">
            <a:avLst/>
          </a:prstGeom>
        </p:spPr>
      </p:pic>
      <p:pic>
        <p:nvPicPr>
          <p:cNvPr id="7" name="Graphic 6">
            <a:extLst>
              <a:ext uri="{FF2B5EF4-FFF2-40B4-BE49-F238E27FC236}">
                <a16:creationId xmlns:a16="http://schemas.microsoft.com/office/drawing/2014/main" id="{74112306-4AB2-4C5F-4F06-749E19F93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34450" y="3844925"/>
            <a:ext cx="2647950" cy="2647950"/>
          </a:xfrm>
          <a:prstGeom prst="rect">
            <a:avLst/>
          </a:prstGeom>
        </p:spPr>
      </p:pic>
    </p:spTree>
    <p:extLst>
      <p:ext uri="{BB962C8B-B14F-4D97-AF65-F5344CB8AC3E}">
        <p14:creationId xmlns:p14="http://schemas.microsoft.com/office/powerpoint/2010/main" val="47669681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6B97-78E2-A7C1-0B7B-F62716228CE5}"/>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a:t>
            </a:r>
          </a:p>
        </p:txBody>
      </p:sp>
      <p:sp>
        <p:nvSpPr>
          <p:cNvPr id="3" name="Content Placeholder 2">
            <a:extLst>
              <a:ext uri="{FF2B5EF4-FFF2-40B4-BE49-F238E27FC236}">
                <a16:creationId xmlns:a16="http://schemas.microsoft.com/office/drawing/2014/main" id="{2133E996-905D-C8D2-C5D7-582E12C19928}"/>
              </a:ext>
            </a:extLst>
          </p:cNvPr>
          <p:cNvSpPr>
            <a:spLocks noGrp="1"/>
          </p:cNvSpPr>
          <p:nvPr>
            <p:ph idx="1"/>
          </p:nvPr>
        </p:nvSpPr>
        <p:spPr>
          <a:xfrm>
            <a:off x="838200" y="1825625"/>
            <a:ext cx="7335982" cy="4351338"/>
          </a:xfrm>
        </p:spPr>
        <p:txBody>
          <a:bodyPr>
            <a:normAutofit/>
          </a:bodyPr>
          <a:lstStyle/>
          <a:p>
            <a:r>
              <a:rPr lang="en-US" sz="4000" b="1" dirty="0">
                <a:solidFill>
                  <a:srgbClr val="FF0000"/>
                </a:solidFill>
              </a:rPr>
              <a:t>Infrastructure</a:t>
            </a:r>
            <a:r>
              <a:rPr lang="en-US" sz="4000" b="1" dirty="0"/>
              <a:t>:</a:t>
            </a:r>
          </a:p>
          <a:p>
            <a:pPr lvl="1"/>
            <a:r>
              <a:rPr lang="en-US" sz="3600" b="1" dirty="0"/>
              <a:t>Cold storage deficit: </a:t>
            </a:r>
          </a:p>
          <a:p>
            <a:pPr lvl="2"/>
            <a:r>
              <a:rPr lang="en-US" sz="3200" b="1" dirty="0"/>
              <a:t>40,000 metric tons</a:t>
            </a:r>
          </a:p>
          <a:p>
            <a:pPr marL="914400" lvl="2" indent="0">
              <a:buNone/>
            </a:pPr>
            <a:endParaRPr lang="en-US" sz="3200" b="1" dirty="0"/>
          </a:p>
          <a:p>
            <a:pPr lvl="1"/>
            <a:r>
              <a:rPr lang="en-US" sz="3600" b="1" dirty="0"/>
              <a:t>Post-harvest losses: </a:t>
            </a:r>
          </a:p>
          <a:p>
            <a:pPr lvl="2"/>
            <a:r>
              <a:rPr lang="en-US" sz="3200" b="1" dirty="0"/>
              <a:t>25% of total </a:t>
            </a:r>
          </a:p>
          <a:p>
            <a:pPr marL="914400" lvl="2" indent="0">
              <a:buNone/>
            </a:pPr>
            <a:r>
              <a:rPr lang="en-US" sz="3200" b="1" dirty="0"/>
              <a:t>production</a:t>
            </a:r>
          </a:p>
        </p:txBody>
      </p:sp>
      <p:pic>
        <p:nvPicPr>
          <p:cNvPr id="5" name="Picture 4">
            <a:extLst>
              <a:ext uri="{FF2B5EF4-FFF2-40B4-BE49-F238E27FC236}">
                <a16:creationId xmlns:a16="http://schemas.microsoft.com/office/drawing/2014/main" id="{D1295932-5EA6-D4A2-382A-FB7590D9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172" y="2198688"/>
            <a:ext cx="6120476" cy="3605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826954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D09-5327-1925-4517-0FD6560F6E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F277FFA-C2F7-4F5A-0AC2-33014335E648}"/>
              </a:ext>
            </a:extLst>
          </p:cNvPr>
          <p:cNvSpPr>
            <a:spLocks noGrp="1"/>
          </p:cNvSpPr>
          <p:nvPr>
            <p:ph idx="1"/>
          </p:nvPr>
        </p:nvSpPr>
        <p:spPr>
          <a:xfrm>
            <a:off x="533400" y="1825625"/>
            <a:ext cx="5562600" cy="4351338"/>
          </a:xfrm>
        </p:spPr>
        <p:txBody>
          <a:bodyPr>
            <a:normAutofit fontScale="92500" lnSpcReduction="20000"/>
          </a:bodyPr>
          <a:lstStyle/>
          <a:p>
            <a:r>
              <a:rPr lang="en-US" sz="4800" b="1" dirty="0">
                <a:solidFill>
                  <a:srgbClr val="FF0000"/>
                </a:solidFill>
              </a:rPr>
              <a:t>Energy Supply</a:t>
            </a:r>
            <a:r>
              <a:rPr lang="en-US" sz="4800" b="1" dirty="0"/>
              <a:t>:</a:t>
            </a:r>
          </a:p>
          <a:p>
            <a:pPr lvl="1"/>
            <a:r>
              <a:rPr lang="en-US" sz="4400" b="1" dirty="0"/>
              <a:t>30% of cold storage facilities face frequent power outages</a:t>
            </a:r>
          </a:p>
          <a:p>
            <a:r>
              <a:rPr lang="en-US" sz="4800" b="1" dirty="0">
                <a:solidFill>
                  <a:srgbClr val="FF0000"/>
                </a:solidFill>
              </a:rPr>
              <a:t>Technology Adoption</a:t>
            </a:r>
            <a:r>
              <a:rPr lang="en-US" sz="4800" b="1" dirty="0"/>
              <a:t>:</a:t>
            </a:r>
          </a:p>
          <a:p>
            <a:pPr lvl="1"/>
            <a:r>
              <a:rPr lang="en-US" sz="4400" b="1" dirty="0"/>
              <a:t>Modern storage technology adoption rate: 20%</a:t>
            </a:r>
          </a:p>
          <a:p>
            <a:endParaRPr lang="en-US" sz="4400" dirty="0"/>
          </a:p>
        </p:txBody>
      </p:sp>
      <p:pic>
        <p:nvPicPr>
          <p:cNvPr id="5" name="Picture 4">
            <a:extLst>
              <a:ext uri="{FF2B5EF4-FFF2-40B4-BE49-F238E27FC236}">
                <a16:creationId xmlns:a16="http://schemas.microsoft.com/office/drawing/2014/main" id="{68EB4DB7-F995-C725-5C37-A66248E5D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73" y="2038350"/>
            <a:ext cx="6219228" cy="4138613"/>
          </a:xfrm>
          <a:prstGeom prst="round2DiagRect">
            <a:avLst>
              <a:gd name="adj1" fmla="val 50000"/>
              <a:gd name="adj2" fmla="val 22421"/>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5534241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DBA6-4D33-A00C-E532-7A62B7374D29}"/>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p>
        </p:txBody>
      </p:sp>
      <p:sp>
        <p:nvSpPr>
          <p:cNvPr id="3" name="Content Placeholder 2">
            <a:extLst>
              <a:ext uri="{FF2B5EF4-FFF2-40B4-BE49-F238E27FC236}">
                <a16:creationId xmlns:a16="http://schemas.microsoft.com/office/drawing/2014/main" id="{67D59A1C-1143-9CDC-4DFD-24EC89B9C98A}"/>
              </a:ext>
            </a:extLst>
          </p:cNvPr>
          <p:cNvSpPr>
            <a:spLocks noGrp="1"/>
          </p:cNvSpPr>
          <p:nvPr>
            <p:ph idx="1"/>
          </p:nvPr>
        </p:nvSpPr>
        <p:spPr>
          <a:xfrm>
            <a:off x="838200" y="1825625"/>
            <a:ext cx="4419600" cy="4351338"/>
          </a:xfrm>
        </p:spPr>
        <p:txBody>
          <a:bodyPr>
            <a:normAutofit lnSpcReduction="10000"/>
          </a:bodyPr>
          <a:lstStyle/>
          <a:p>
            <a:r>
              <a:rPr lang="en-US" sz="4000" b="1" dirty="0">
                <a:solidFill>
                  <a:srgbClr val="FF0000"/>
                </a:solidFill>
              </a:rPr>
              <a:t>Logistics</a:t>
            </a:r>
            <a:r>
              <a:rPr lang="en-US" sz="4000" b="1" dirty="0"/>
              <a:t>:</a:t>
            </a:r>
          </a:p>
          <a:p>
            <a:pPr lvl="1"/>
            <a:r>
              <a:rPr lang="en-US" sz="3600" b="1" dirty="0"/>
              <a:t>40% of rural road connectivity</a:t>
            </a:r>
          </a:p>
          <a:p>
            <a:r>
              <a:rPr lang="en-US" sz="4000" b="1" dirty="0">
                <a:solidFill>
                  <a:srgbClr val="FF0000"/>
                </a:solidFill>
              </a:rPr>
              <a:t>Supply Chains</a:t>
            </a:r>
            <a:r>
              <a:rPr lang="en-US" sz="4000" b="1" dirty="0"/>
              <a:t>:</a:t>
            </a:r>
          </a:p>
          <a:p>
            <a:pPr lvl="1"/>
            <a:r>
              <a:rPr lang="en-US" sz="3600" b="1" dirty="0"/>
              <a:t>25% increase in private sector investments in agribusinesses</a:t>
            </a:r>
          </a:p>
        </p:txBody>
      </p:sp>
      <p:pic>
        <p:nvPicPr>
          <p:cNvPr id="4098" name="Picture 2">
            <a:extLst>
              <a:ext uri="{FF2B5EF4-FFF2-40B4-BE49-F238E27FC236}">
                <a16:creationId xmlns:a16="http://schemas.microsoft.com/office/drawing/2014/main" id="{D3BD1A58-244E-7F4C-E40B-064F84E1D7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a:stretch/>
        </p:blipFill>
        <p:spPr bwMode="auto">
          <a:xfrm>
            <a:off x="5419480" y="1892298"/>
            <a:ext cx="6562970" cy="4351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781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294D-59CE-5646-ACB0-E00C4A022A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42818BC-DE71-6003-AEA8-FC156EB09E7B}"/>
              </a:ext>
            </a:extLst>
          </p:cNvPr>
          <p:cNvSpPr>
            <a:spLocks noGrp="1"/>
          </p:cNvSpPr>
          <p:nvPr>
            <p:ph idx="1"/>
          </p:nvPr>
        </p:nvSpPr>
        <p:spPr>
          <a:xfrm>
            <a:off x="838200" y="1825625"/>
            <a:ext cx="4533900" cy="4351338"/>
          </a:xfrm>
        </p:spPr>
        <p:txBody>
          <a:bodyPr>
            <a:normAutofit lnSpcReduction="10000"/>
          </a:bodyPr>
          <a:lstStyle/>
          <a:p>
            <a:r>
              <a:rPr lang="en-US" sz="3600" b="1" dirty="0">
                <a:solidFill>
                  <a:srgbClr val="FF0000"/>
                </a:solidFill>
              </a:rPr>
              <a:t>Development in Commercial Distribution Market Linkages</a:t>
            </a:r>
            <a:r>
              <a:rPr lang="en-US" sz="3600" b="1" dirty="0"/>
              <a:t>:</a:t>
            </a:r>
          </a:p>
          <a:p>
            <a:pPr lvl="1"/>
            <a:r>
              <a:rPr lang="en-US" sz="3200" b="1" dirty="0"/>
              <a:t>150 collection centers established</a:t>
            </a:r>
          </a:p>
          <a:p>
            <a:pPr lvl="1"/>
            <a:r>
              <a:rPr lang="en-US" sz="3200" b="1" dirty="0"/>
              <a:t>200 cooperatives involved in distribution</a:t>
            </a:r>
          </a:p>
          <a:p>
            <a:endParaRPr lang="en-US" sz="3200" dirty="0"/>
          </a:p>
        </p:txBody>
      </p:sp>
      <p:pic>
        <p:nvPicPr>
          <p:cNvPr id="5" name="Picture 4">
            <a:extLst>
              <a:ext uri="{FF2B5EF4-FFF2-40B4-BE49-F238E27FC236}">
                <a16:creationId xmlns:a16="http://schemas.microsoft.com/office/drawing/2014/main" id="{A8B0A2ED-9827-5AFC-1971-2EF4F3692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44" y="2095500"/>
            <a:ext cx="6527544" cy="3880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3309829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97A2-AF8D-6BCE-0360-85BBDE88A72B}"/>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p>
        </p:txBody>
      </p:sp>
      <p:sp>
        <p:nvSpPr>
          <p:cNvPr id="3" name="Content Placeholder 2">
            <a:extLst>
              <a:ext uri="{FF2B5EF4-FFF2-40B4-BE49-F238E27FC236}">
                <a16:creationId xmlns:a16="http://schemas.microsoft.com/office/drawing/2014/main" id="{E3861718-2FA2-9E0D-F4BA-2E2D1AD192B3}"/>
              </a:ext>
            </a:extLst>
          </p:cNvPr>
          <p:cNvSpPr>
            <a:spLocks noGrp="1"/>
          </p:cNvSpPr>
          <p:nvPr>
            <p:ph idx="1"/>
          </p:nvPr>
        </p:nvSpPr>
        <p:spPr>
          <a:xfrm>
            <a:off x="838200" y="1616075"/>
            <a:ext cx="4603129" cy="3414861"/>
          </a:xfrm>
        </p:spPr>
        <p:txBody>
          <a:bodyPr>
            <a:normAutofit/>
          </a:bodyPr>
          <a:lstStyle/>
          <a:p>
            <a:r>
              <a:rPr lang="en-US" sz="3600" b="1" dirty="0">
                <a:solidFill>
                  <a:srgbClr val="FF0000"/>
                </a:solidFill>
              </a:rPr>
              <a:t>Export Potential</a:t>
            </a:r>
            <a:r>
              <a:rPr lang="en-US" sz="3600" b="1" dirty="0"/>
              <a:t>:</a:t>
            </a:r>
          </a:p>
          <a:p>
            <a:pPr lvl="1"/>
            <a:r>
              <a:rPr lang="en-US" sz="3200" b="1" dirty="0"/>
              <a:t>Export value: $50 million for high-value crops (2023)</a:t>
            </a:r>
          </a:p>
          <a:p>
            <a:pPr lvl="1"/>
            <a:r>
              <a:rPr lang="en-US" sz="3200" b="1" dirty="0"/>
              <a:t>Major export markets: India, China, and the Middle East</a:t>
            </a:r>
          </a:p>
        </p:txBody>
      </p:sp>
      <p:pic>
        <p:nvPicPr>
          <p:cNvPr id="5" name="Picture 4">
            <a:extLst>
              <a:ext uri="{FF2B5EF4-FFF2-40B4-BE49-F238E27FC236}">
                <a16:creationId xmlns:a16="http://schemas.microsoft.com/office/drawing/2014/main" id="{588DC06F-48FA-758D-AEF2-DA316DDB0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329" y="1809750"/>
            <a:ext cx="6349378" cy="2952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54EB24CB-11BD-0D2F-D7E1-C34259779920}"/>
              </a:ext>
            </a:extLst>
          </p:cNvPr>
          <p:cNvSpPr txBox="1"/>
          <p:nvPr/>
        </p:nvSpPr>
        <p:spPr>
          <a:xfrm>
            <a:off x="990600" y="5030936"/>
            <a:ext cx="11201400" cy="1754326"/>
          </a:xfrm>
          <a:prstGeom prst="rect">
            <a:avLst/>
          </a:prstGeom>
          <a:noFill/>
        </p:spPr>
        <p:txBody>
          <a:bodyPr wrap="square">
            <a:spAutoFit/>
          </a:bodyPr>
          <a:lstStyle/>
          <a:p>
            <a:r>
              <a:rPr lang="en-US" sz="3600" b="1" dirty="0">
                <a:solidFill>
                  <a:srgbClr val="FF0000"/>
                </a:solidFill>
              </a:rPr>
              <a:t>Export barriers</a:t>
            </a:r>
            <a:r>
              <a:rPr lang="en-US" sz="3600" b="1" dirty="0"/>
              <a:t>:   </a:t>
            </a:r>
            <a:r>
              <a:rPr lang="en-US" sz="3200" b="1" dirty="0"/>
              <a:t>20% of potential exports blocked due to regulatory issues .</a:t>
            </a:r>
            <a:r>
              <a:rPr lang="en-US" sz="3600" b="1" dirty="0"/>
              <a:t>Being land locked Country also plays a vital role as Challenge in Export and Storage </a:t>
            </a:r>
          </a:p>
        </p:txBody>
      </p:sp>
    </p:spTree>
    <p:extLst>
      <p:ext uri="{BB962C8B-B14F-4D97-AF65-F5344CB8AC3E}">
        <p14:creationId xmlns:p14="http://schemas.microsoft.com/office/powerpoint/2010/main" val="330133819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3D3E-D504-8029-51A6-0042C04D8390}"/>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Geography (cont..)</a:t>
            </a:r>
          </a:p>
        </p:txBody>
      </p:sp>
      <p:sp>
        <p:nvSpPr>
          <p:cNvPr id="3" name="Content Placeholder 2">
            <a:extLst>
              <a:ext uri="{FF2B5EF4-FFF2-40B4-BE49-F238E27FC236}">
                <a16:creationId xmlns:a16="http://schemas.microsoft.com/office/drawing/2014/main" id="{1A05527E-9D41-237F-0B0D-5938250A0390}"/>
              </a:ext>
            </a:extLst>
          </p:cNvPr>
          <p:cNvSpPr>
            <a:spLocks noGrp="1"/>
          </p:cNvSpPr>
          <p:nvPr>
            <p:ph idx="1"/>
          </p:nvPr>
        </p:nvSpPr>
        <p:spPr/>
        <p:txBody>
          <a:bodyPr>
            <a:normAutofit lnSpcReduction="10000"/>
          </a:bodyPr>
          <a:lstStyle/>
          <a:p>
            <a:r>
              <a:rPr lang="en-US" b="1" dirty="0"/>
              <a:t>1127 km from Bay of Bengal (nearest sea contact) </a:t>
            </a:r>
          </a:p>
          <a:p>
            <a:r>
              <a:rPr lang="en-US" b="1" dirty="0"/>
              <a:t> Surrounded by : </a:t>
            </a:r>
          </a:p>
          <a:p>
            <a:pPr lvl="1"/>
            <a:r>
              <a:rPr lang="en-US" b="1" dirty="0"/>
              <a:t>South (India)  </a:t>
            </a:r>
          </a:p>
          <a:p>
            <a:pPr lvl="2"/>
            <a:r>
              <a:rPr lang="en-US" b="1" dirty="0"/>
              <a:t>Bihar  </a:t>
            </a:r>
          </a:p>
          <a:p>
            <a:pPr lvl="2"/>
            <a:r>
              <a:rPr lang="en-US" b="1" dirty="0"/>
              <a:t>Uttar Pradesh (U.P.) </a:t>
            </a:r>
          </a:p>
          <a:p>
            <a:pPr lvl="1"/>
            <a:r>
              <a:rPr lang="en-US" b="1" dirty="0"/>
              <a:t>West (India) </a:t>
            </a:r>
          </a:p>
          <a:p>
            <a:pPr lvl="2"/>
            <a:r>
              <a:rPr lang="en-US" b="1" dirty="0" err="1"/>
              <a:t>Uttrakhand</a:t>
            </a:r>
            <a:r>
              <a:rPr lang="en-US" b="1" dirty="0"/>
              <a:t> </a:t>
            </a:r>
          </a:p>
          <a:p>
            <a:pPr lvl="1"/>
            <a:r>
              <a:rPr lang="en-US" b="1" dirty="0"/>
              <a:t>East (India) </a:t>
            </a:r>
          </a:p>
          <a:p>
            <a:pPr lvl="2"/>
            <a:r>
              <a:rPr lang="en-US" b="1" dirty="0"/>
              <a:t>West Bengal </a:t>
            </a:r>
          </a:p>
          <a:p>
            <a:pPr lvl="2"/>
            <a:r>
              <a:rPr lang="en-US" b="1" dirty="0" err="1"/>
              <a:t>Sikkin</a:t>
            </a:r>
            <a:r>
              <a:rPr lang="en-US" b="1" dirty="0"/>
              <a:t> </a:t>
            </a:r>
          </a:p>
          <a:p>
            <a:pPr lvl="1"/>
            <a:r>
              <a:rPr lang="en-US" b="1" dirty="0"/>
              <a:t>North (China) </a:t>
            </a:r>
          </a:p>
          <a:p>
            <a:pPr lvl="2"/>
            <a:r>
              <a:rPr lang="en-US" b="1" dirty="0" err="1"/>
              <a:t>Tibbet</a:t>
            </a:r>
            <a:r>
              <a:rPr lang="en-US" b="1" dirty="0"/>
              <a:t> </a:t>
            </a:r>
          </a:p>
          <a:p>
            <a:pPr lvl="2"/>
            <a:endParaRPr lang="en-US" b="1" dirty="0"/>
          </a:p>
          <a:p>
            <a:endParaRPr lang="en-US" b="1" dirty="0"/>
          </a:p>
        </p:txBody>
      </p:sp>
      <p:pic>
        <p:nvPicPr>
          <p:cNvPr id="4" name="Picture 3">
            <a:extLst>
              <a:ext uri="{FF2B5EF4-FFF2-40B4-BE49-F238E27FC236}">
                <a16:creationId xmlns:a16="http://schemas.microsoft.com/office/drawing/2014/main" id="{D9FC4AB1-B09C-7C4F-BEA3-649E2C944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35563">
            <a:off x="4536556" y="9182098"/>
            <a:ext cx="3959744" cy="2635705"/>
          </a:xfrm>
          <a:prstGeom prst="rect">
            <a:avLst/>
          </a:prstGeom>
        </p:spPr>
      </p:pic>
      <p:pic>
        <p:nvPicPr>
          <p:cNvPr id="3074" name="Picture 2">
            <a:extLst>
              <a:ext uri="{FF2B5EF4-FFF2-40B4-BE49-F238E27FC236}">
                <a16:creationId xmlns:a16="http://schemas.microsoft.com/office/drawing/2014/main" id="{E9D2447F-A053-E000-3DFA-B8F3358B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091" y="2266817"/>
            <a:ext cx="7247196" cy="4351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9E9DC5-3379-961E-3D0C-7CE5B3ED9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850" y="2453041"/>
            <a:ext cx="485244" cy="592227"/>
          </a:xfrm>
          <a:prstGeom prst="rect">
            <a:avLst/>
          </a:prstGeom>
        </p:spPr>
      </p:pic>
    </p:spTree>
    <p:extLst>
      <p:ext uri="{BB962C8B-B14F-4D97-AF65-F5344CB8AC3E}">
        <p14:creationId xmlns:p14="http://schemas.microsoft.com/office/powerpoint/2010/main" val="74447281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3738-B05A-DEEB-04C4-6A055357474D}"/>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Content Placeholder 2">
            <a:extLst>
              <a:ext uri="{FF2B5EF4-FFF2-40B4-BE49-F238E27FC236}">
                <a16:creationId xmlns:a16="http://schemas.microsoft.com/office/drawing/2014/main" id="{F1F27ECF-A87D-E11B-1994-34E613FA8C4B}"/>
              </a:ext>
            </a:extLst>
          </p:cNvPr>
          <p:cNvSpPr>
            <a:spLocks noGrp="1"/>
          </p:cNvSpPr>
          <p:nvPr>
            <p:ph idx="1"/>
          </p:nvPr>
        </p:nvSpPr>
        <p:spPr>
          <a:xfrm>
            <a:off x="838200" y="1825625"/>
            <a:ext cx="5257800" cy="4351338"/>
          </a:xfrm>
        </p:spPr>
        <p:txBody>
          <a:bodyPr>
            <a:normAutofit fontScale="92500" lnSpcReduction="10000"/>
          </a:bodyPr>
          <a:lstStyle/>
          <a:p>
            <a:r>
              <a:rPr lang="en-US" sz="4000" dirty="0">
                <a:solidFill>
                  <a:srgbClr val="FF0000"/>
                </a:solidFill>
              </a:rPr>
              <a:t>Commercial Distribution Market Access</a:t>
            </a:r>
            <a:r>
              <a:rPr lang="en-US" sz="4000" dirty="0"/>
              <a:t>:</a:t>
            </a:r>
          </a:p>
          <a:p>
            <a:pPr lvl="1"/>
            <a:r>
              <a:rPr lang="en-US" sz="3600" dirty="0"/>
              <a:t>Only 30% of farmers have access to national markets</a:t>
            </a:r>
          </a:p>
          <a:p>
            <a:r>
              <a:rPr lang="en-US" sz="4000" dirty="0">
                <a:solidFill>
                  <a:srgbClr val="FF0000"/>
                </a:solidFill>
              </a:rPr>
              <a:t>Price Fluctuations</a:t>
            </a:r>
            <a:r>
              <a:rPr lang="en-US" sz="4000" dirty="0"/>
              <a:t>:</a:t>
            </a:r>
          </a:p>
          <a:p>
            <a:pPr lvl="1"/>
            <a:r>
              <a:rPr lang="en-US" sz="3600" dirty="0"/>
              <a:t>Price volatility: </a:t>
            </a:r>
          </a:p>
          <a:p>
            <a:pPr lvl="2"/>
            <a:r>
              <a:rPr lang="en-US" sz="3200" dirty="0"/>
              <a:t>30% seasonal price variation</a:t>
            </a:r>
          </a:p>
          <a:p>
            <a:endParaRPr lang="en-US" sz="4000" dirty="0"/>
          </a:p>
        </p:txBody>
      </p:sp>
      <p:pic>
        <p:nvPicPr>
          <p:cNvPr id="8194" name="Picture 2">
            <a:extLst>
              <a:ext uri="{FF2B5EF4-FFF2-40B4-BE49-F238E27FC236}">
                <a16:creationId xmlns:a16="http://schemas.microsoft.com/office/drawing/2014/main" id="{A7FFCCD0-51AA-2D27-55CB-45E68CDEC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794"/>
            <a:ext cx="5257800" cy="3943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79522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65E8-A6A2-59BB-C653-73811EB5C8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8F770E-44CA-7F5E-CAFF-AE60392031CA}"/>
              </a:ext>
            </a:extLst>
          </p:cNvPr>
          <p:cNvSpPr>
            <a:spLocks noGrp="1"/>
          </p:cNvSpPr>
          <p:nvPr>
            <p:ph idx="1"/>
          </p:nvPr>
        </p:nvSpPr>
        <p:spPr>
          <a:xfrm>
            <a:off x="838200" y="1825625"/>
            <a:ext cx="5429250" cy="4351338"/>
          </a:xfrm>
        </p:spPr>
        <p:txBody>
          <a:bodyPr>
            <a:normAutofit/>
          </a:bodyPr>
          <a:lstStyle/>
          <a:p>
            <a:r>
              <a:rPr lang="en-US" sz="3600" b="1" dirty="0">
                <a:solidFill>
                  <a:srgbClr val="FF0000"/>
                </a:solidFill>
              </a:rPr>
              <a:t>Quality Control</a:t>
            </a:r>
            <a:r>
              <a:rPr lang="en-US" sz="3600" b="1" dirty="0"/>
              <a:t>:</a:t>
            </a:r>
          </a:p>
          <a:p>
            <a:pPr marL="0" indent="0">
              <a:buNone/>
            </a:pPr>
            <a:r>
              <a:rPr lang="en-US" sz="3600" b="1" dirty="0"/>
              <a:t>    40% of produce fails to meet quality standards for </a:t>
            </a:r>
            <a:r>
              <a:rPr lang="en-US" sz="3600" b="1" dirty="0" err="1"/>
              <a:t>exportValue</a:t>
            </a:r>
            <a:r>
              <a:rPr lang="en-US" sz="3600" b="1" dirty="0"/>
              <a:t> </a:t>
            </a:r>
          </a:p>
          <a:p>
            <a:r>
              <a:rPr lang="en-US" sz="3600" b="1" dirty="0">
                <a:solidFill>
                  <a:srgbClr val="FF0000"/>
                </a:solidFill>
              </a:rPr>
              <a:t>Chain Integration</a:t>
            </a:r>
            <a:r>
              <a:rPr lang="en-US" sz="3600" b="1" dirty="0"/>
              <a:t>:</a:t>
            </a:r>
          </a:p>
          <a:p>
            <a:pPr lvl="1"/>
            <a:r>
              <a:rPr lang="en-US" sz="3200" b="1" dirty="0"/>
              <a:t>Fragmented supply chain: </a:t>
            </a:r>
          </a:p>
          <a:p>
            <a:pPr lvl="2"/>
            <a:r>
              <a:rPr lang="en-US" sz="2800" b="1" dirty="0"/>
              <a:t>50% of stakeholders lack coordination</a:t>
            </a:r>
          </a:p>
        </p:txBody>
      </p:sp>
      <p:pic>
        <p:nvPicPr>
          <p:cNvPr id="9218" name="Picture 2">
            <a:extLst>
              <a:ext uri="{FF2B5EF4-FFF2-40B4-BE49-F238E27FC236}">
                <a16:creationId xmlns:a16="http://schemas.microsoft.com/office/drawing/2014/main" id="{6287A134-A24B-1473-1AED-C5E74AAAD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9" r="14044"/>
          <a:stretch/>
        </p:blipFill>
        <p:spPr bwMode="auto">
          <a:xfrm>
            <a:off x="6434255" y="2420144"/>
            <a:ext cx="5437066" cy="3756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8047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9CB8-11BE-2FAA-40EC-C6A0248BAD9D}"/>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Recommendations</a:t>
            </a:r>
          </a:p>
        </p:txBody>
      </p:sp>
      <p:sp>
        <p:nvSpPr>
          <p:cNvPr id="3" name="Content Placeholder 2">
            <a:extLst>
              <a:ext uri="{FF2B5EF4-FFF2-40B4-BE49-F238E27FC236}">
                <a16:creationId xmlns:a16="http://schemas.microsoft.com/office/drawing/2014/main" id="{D5057EFC-CB7B-1AAF-0EEA-30A0DD2C77C3}"/>
              </a:ext>
            </a:extLst>
          </p:cNvPr>
          <p:cNvSpPr>
            <a:spLocks noGrp="1"/>
          </p:cNvSpPr>
          <p:nvPr>
            <p:ph idx="1"/>
          </p:nvPr>
        </p:nvSpPr>
        <p:spPr>
          <a:xfrm>
            <a:off x="838200" y="1825625"/>
            <a:ext cx="5600700" cy="4289425"/>
          </a:xfrm>
        </p:spPr>
        <p:txBody>
          <a:bodyPr>
            <a:normAutofit fontScale="92500"/>
          </a:bodyPr>
          <a:lstStyle/>
          <a:p>
            <a:r>
              <a:rPr lang="en-US" sz="3600" b="1" dirty="0">
                <a:solidFill>
                  <a:srgbClr val="FF0000"/>
                </a:solidFill>
              </a:rPr>
              <a:t>Infrastructure Development</a:t>
            </a:r>
            <a:r>
              <a:rPr lang="en-US" sz="3600" b="1" dirty="0"/>
              <a:t>:</a:t>
            </a:r>
          </a:p>
          <a:p>
            <a:pPr lvl="1"/>
            <a:r>
              <a:rPr lang="en-US" sz="3200" b="1" dirty="0"/>
              <a:t>Increase cold storage capacity by 20,000 metric tons</a:t>
            </a:r>
          </a:p>
          <a:p>
            <a:pPr lvl="1"/>
            <a:r>
              <a:rPr lang="en-US" sz="3200" b="1" dirty="0"/>
              <a:t>Improve road connectivity to cover 80% of rural areas</a:t>
            </a:r>
          </a:p>
          <a:p>
            <a:r>
              <a:rPr lang="en-US" sz="3600" b="1" dirty="0">
                <a:solidFill>
                  <a:srgbClr val="FF0000"/>
                </a:solidFill>
              </a:rPr>
              <a:t>Capacity Building</a:t>
            </a:r>
            <a:r>
              <a:rPr lang="en-US" sz="3600" b="1" dirty="0"/>
              <a:t>:</a:t>
            </a:r>
          </a:p>
          <a:p>
            <a:pPr lvl="1"/>
            <a:r>
              <a:rPr lang="en-US" sz="3200" b="1" dirty="0"/>
              <a:t>Train an additional 20,000 farmers in modern preservation techniques</a:t>
            </a:r>
          </a:p>
        </p:txBody>
      </p:sp>
      <p:pic>
        <p:nvPicPr>
          <p:cNvPr id="10242" name="Picture 2" descr="Talking Infrastructure: The Role of Aid in Nepal's Infrastructure ...">
            <a:extLst>
              <a:ext uri="{FF2B5EF4-FFF2-40B4-BE49-F238E27FC236}">
                <a16:creationId xmlns:a16="http://schemas.microsoft.com/office/drawing/2014/main" id="{F9359994-D214-4448-1791-02324C948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738438"/>
            <a:ext cx="5220652" cy="2900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7069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B866-F7C3-444C-6179-9A39F8DA77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D8BD06-7D2D-E62F-B0AE-18F9DD9E5200}"/>
              </a:ext>
            </a:extLst>
          </p:cNvPr>
          <p:cNvSpPr>
            <a:spLocks noGrp="1"/>
          </p:cNvSpPr>
          <p:nvPr>
            <p:ph idx="1"/>
          </p:nvPr>
        </p:nvSpPr>
        <p:spPr>
          <a:xfrm>
            <a:off x="838200" y="1825625"/>
            <a:ext cx="5753100" cy="4351338"/>
          </a:xfrm>
        </p:spPr>
        <p:txBody>
          <a:bodyPr>
            <a:normAutofit lnSpcReduction="10000"/>
          </a:bodyPr>
          <a:lstStyle/>
          <a:p>
            <a:r>
              <a:rPr lang="en-US" sz="3200" b="1" dirty="0">
                <a:solidFill>
                  <a:srgbClr val="FF0000"/>
                </a:solidFill>
              </a:rPr>
              <a:t>Policy Support</a:t>
            </a:r>
            <a:r>
              <a:rPr lang="en-US" sz="3200" b="1" dirty="0"/>
              <a:t>:</a:t>
            </a:r>
          </a:p>
          <a:p>
            <a:pPr lvl="1"/>
            <a:r>
              <a:rPr lang="en-US" sz="2800" b="1" dirty="0"/>
              <a:t>Increase subsidies to $10 million for storage facilities</a:t>
            </a:r>
          </a:p>
          <a:p>
            <a:pPr lvl="1"/>
            <a:r>
              <a:rPr lang="en-US" sz="2800" b="1" dirty="0"/>
              <a:t>Simplify export regulations to reduce barriers by 50%</a:t>
            </a:r>
          </a:p>
          <a:p>
            <a:r>
              <a:rPr lang="en-US" sz="3200" b="1" dirty="0">
                <a:solidFill>
                  <a:srgbClr val="FF0000"/>
                </a:solidFill>
              </a:rPr>
              <a:t>Market Expansion</a:t>
            </a:r>
            <a:r>
              <a:rPr lang="en-US" sz="3200" b="1" dirty="0"/>
              <a:t>:</a:t>
            </a:r>
          </a:p>
          <a:p>
            <a:pPr lvl="1"/>
            <a:r>
              <a:rPr lang="en-US" sz="2800" b="1" dirty="0"/>
              <a:t>Establish 50 new collection centers</a:t>
            </a:r>
          </a:p>
          <a:p>
            <a:pPr lvl="1"/>
            <a:r>
              <a:rPr lang="en-US" sz="2800" b="1" dirty="0"/>
              <a:t>Integrate value chains with digital platforms for better coordination</a:t>
            </a:r>
          </a:p>
          <a:p>
            <a:endParaRPr lang="en-US" sz="3200" dirty="0"/>
          </a:p>
        </p:txBody>
      </p:sp>
      <p:pic>
        <p:nvPicPr>
          <p:cNvPr id="11266" name="Picture 2">
            <a:extLst>
              <a:ext uri="{FF2B5EF4-FFF2-40B4-BE49-F238E27FC236}">
                <a16:creationId xmlns:a16="http://schemas.microsoft.com/office/drawing/2014/main" id="{30542139-FBB5-43E8-0458-01FA91F65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922338"/>
            <a:ext cx="3111097" cy="2403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5180201-7F7C-9726-22E8-E42CC2D0D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3" y="3883026"/>
            <a:ext cx="3824287" cy="25448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2522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6DD1-685C-2A7E-7B1F-C152CC51E0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CB0F6F-FD40-6CD4-C94D-88BCC83BB52E}"/>
              </a:ext>
            </a:extLst>
          </p:cNvPr>
          <p:cNvSpPr>
            <a:spLocks noGrp="1"/>
          </p:cNvSpPr>
          <p:nvPr>
            <p:ph idx="1"/>
          </p:nvPr>
        </p:nvSpPr>
        <p:spPr>
          <a:xfrm>
            <a:off x="838200" y="1825625"/>
            <a:ext cx="5734050" cy="4351338"/>
          </a:xfrm>
        </p:spPr>
        <p:txBody>
          <a:bodyPr>
            <a:normAutofit/>
          </a:bodyPr>
          <a:lstStyle/>
          <a:p>
            <a:r>
              <a:rPr lang="en-US" sz="4000" b="1" dirty="0">
                <a:solidFill>
                  <a:srgbClr val="FF0000"/>
                </a:solidFill>
              </a:rPr>
              <a:t>Research and Development</a:t>
            </a:r>
            <a:r>
              <a:rPr lang="en-US" sz="4000" b="1" dirty="0"/>
              <a:t>:</a:t>
            </a:r>
          </a:p>
          <a:p>
            <a:pPr lvl="1"/>
            <a:r>
              <a:rPr lang="en-US" sz="3600" b="1" dirty="0"/>
              <a:t>Invest $5 million in R&amp;D for preservation technologies</a:t>
            </a:r>
          </a:p>
          <a:p>
            <a:pPr lvl="1"/>
            <a:r>
              <a:rPr lang="en-US" sz="3600" b="1" dirty="0"/>
              <a:t>Implement pilot projects for post-harvest management</a:t>
            </a:r>
          </a:p>
          <a:p>
            <a:endParaRPr lang="en-US" sz="4000" dirty="0"/>
          </a:p>
        </p:txBody>
      </p:sp>
      <p:pic>
        <p:nvPicPr>
          <p:cNvPr id="12290" name="Picture 2">
            <a:extLst>
              <a:ext uri="{FF2B5EF4-FFF2-40B4-BE49-F238E27FC236}">
                <a16:creationId xmlns:a16="http://schemas.microsoft.com/office/drawing/2014/main" id="{473C775B-F0AB-0CF1-DF48-3037072A2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650" y="2149474"/>
            <a:ext cx="4861891" cy="3641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1293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6C25-68AC-9BDA-1889-BD928B82E1B7}"/>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Favorite lectures of field visits</a:t>
            </a:r>
          </a:p>
        </p:txBody>
      </p:sp>
      <p:sp>
        <p:nvSpPr>
          <p:cNvPr id="3" name="Content Placeholder 2">
            <a:extLst>
              <a:ext uri="{FF2B5EF4-FFF2-40B4-BE49-F238E27FC236}">
                <a16:creationId xmlns:a16="http://schemas.microsoft.com/office/drawing/2014/main" id="{3834F027-7EFD-3305-4BF5-471042C37771}"/>
              </a:ext>
            </a:extLst>
          </p:cNvPr>
          <p:cNvSpPr>
            <a:spLocks noGrp="1"/>
          </p:cNvSpPr>
          <p:nvPr>
            <p:ph idx="1"/>
          </p:nvPr>
        </p:nvSpPr>
        <p:spPr/>
        <p:txBody>
          <a:bodyPr>
            <a:normAutofit/>
          </a:bodyPr>
          <a:lstStyle/>
          <a:p>
            <a:r>
              <a:rPr lang="en-US" sz="4400" dirty="0">
                <a:solidFill>
                  <a:srgbClr val="FF0000"/>
                </a:solidFill>
              </a:rPr>
              <a:t>1.Gangxi </a:t>
            </a:r>
            <a:r>
              <a:rPr lang="en-US" sz="4400" dirty="0" err="1">
                <a:solidFill>
                  <a:srgbClr val="FF0000"/>
                </a:solidFill>
              </a:rPr>
              <a:t>guotianxia</a:t>
            </a:r>
            <a:r>
              <a:rPr lang="en-US" sz="4400" dirty="0">
                <a:solidFill>
                  <a:srgbClr val="FF0000"/>
                </a:solidFill>
              </a:rPr>
              <a:t> food technology </a:t>
            </a:r>
            <a:r>
              <a:rPr lang="en-US" sz="4400" dirty="0" err="1">
                <a:solidFill>
                  <a:srgbClr val="FF0000"/>
                </a:solidFill>
              </a:rPr>
              <a:t>co.,ltd</a:t>
            </a:r>
            <a:endParaRPr lang="en-US" sz="4400" dirty="0">
              <a:solidFill>
                <a:srgbClr val="FF0000"/>
              </a:solidFill>
            </a:endParaRPr>
          </a:p>
          <a:p>
            <a:r>
              <a:rPr lang="en-US" sz="4400" dirty="0">
                <a:solidFill>
                  <a:srgbClr val="FF0000"/>
                </a:solidFill>
              </a:rPr>
              <a:t>2.Mango planting base in </a:t>
            </a:r>
            <a:r>
              <a:rPr lang="en-US" sz="4400" dirty="0" err="1">
                <a:solidFill>
                  <a:srgbClr val="FF0000"/>
                </a:solidFill>
              </a:rPr>
              <a:t>tiandong</a:t>
            </a:r>
            <a:r>
              <a:rPr lang="en-US" sz="4400" dirty="0">
                <a:solidFill>
                  <a:srgbClr val="FF0000"/>
                </a:solidFill>
              </a:rPr>
              <a:t> county</a:t>
            </a:r>
          </a:p>
          <a:p>
            <a:r>
              <a:rPr lang="it-IT" sz="4400" dirty="0">
                <a:solidFill>
                  <a:srgbClr val="FF0000"/>
                </a:solidFill>
              </a:rPr>
              <a:t>3.Baise china mango trading center</a:t>
            </a:r>
            <a:endParaRPr lang="en-US" sz="4400" dirty="0">
              <a:solidFill>
                <a:srgbClr val="FF0000"/>
              </a:solidFill>
            </a:endParaRPr>
          </a:p>
        </p:txBody>
      </p:sp>
    </p:spTree>
    <p:extLst>
      <p:ext uri="{BB962C8B-B14F-4D97-AF65-F5344CB8AC3E}">
        <p14:creationId xmlns:p14="http://schemas.microsoft.com/office/powerpoint/2010/main" val="415223406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D212-9556-8A79-AD72-1C77441BF201}"/>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Field Visit Gallery </a:t>
            </a:r>
            <a:endParaRPr lang="en-US" dirty="0"/>
          </a:p>
        </p:txBody>
      </p:sp>
      <p:pic>
        <p:nvPicPr>
          <p:cNvPr id="5" name="Content Placeholder 4">
            <a:extLst>
              <a:ext uri="{FF2B5EF4-FFF2-40B4-BE49-F238E27FC236}">
                <a16:creationId xmlns:a16="http://schemas.microsoft.com/office/drawing/2014/main" id="{BF8DD660-3039-988A-BB04-0B5EABACD7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37626"/>
            <a:ext cx="3940210" cy="2955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8D87D40-6CF2-DA67-1704-4C2013ED1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6" y="4043435"/>
            <a:ext cx="5174442" cy="2449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3863314-C6F2-82E3-5E98-A00B5B3A9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910" y="1437626"/>
            <a:ext cx="1144460"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C3F04C5-BB5E-17FE-8B8F-5522C628C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691" y="1417394"/>
            <a:ext cx="3223563"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F4BBDC5-B94C-77DA-DB91-5506E4118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026" y="1437626"/>
            <a:ext cx="1144460"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85A1010-95F4-54BF-B7AE-03094A90E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082" y="4508985"/>
            <a:ext cx="4689718" cy="2219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073359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01EC-9B4C-C4C9-C3D7-E2331ED7D778}"/>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Field Visit Gallery </a:t>
            </a:r>
            <a:endParaRPr lang="en-US" dirty="0"/>
          </a:p>
        </p:txBody>
      </p:sp>
      <p:pic>
        <p:nvPicPr>
          <p:cNvPr id="7" name="Picture 6">
            <a:extLst>
              <a:ext uri="{FF2B5EF4-FFF2-40B4-BE49-F238E27FC236}">
                <a16:creationId xmlns:a16="http://schemas.microsoft.com/office/drawing/2014/main" id="{C30E4DA6-0599-E8A6-4868-12E3E8810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476" y="1408618"/>
            <a:ext cx="1348481" cy="284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F339ECF-9D11-90A9-3126-9D84B1116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63" y="1408617"/>
            <a:ext cx="6436388" cy="4827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93A716A-E6CA-939A-7F35-90E67A4C0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274" y="1408617"/>
            <a:ext cx="2332955" cy="311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98732BB-BBB1-0D6E-EEBC-2AC2A186D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152" y="4957540"/>
            <a:ext cx="2332955" cy="1749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6379AA26-67E1-CED0-9B60-1129783D0D7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267593" y="4257284"/>
            <a:ext cx="1837480" cy="2449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3116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D2A2-8562-91BA-25C0-307D7C9BF2D0}"/>
              </a:ext>
            </a:extLst>
          </p:cNvPr>
          <p:cNvSpPr>
            <a:spLocks noGrp="1"/>
          </p:cNvSpPr>
          <p:nvPr>
            <p:ph type="title"/>
          </p:nvPr>
        </p:nvSpPr>
        <p:spPr>
          <a:xfrm>
            <a:off x="838200" y="365125"/>
            <a:ext cx="9067800" cy="2045566"/>
          </a:xfrm>
        </p:spPr>
        <p:txBody>
          <a:bodyPr>
            <a:noAutofit/>
          </a:bodyPr>
          <a:lstStyle/>
          <a:p>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How dose the knowledge acquired through the training </a:t>
            </a:r>
            <a:r>
              <a:rPr lang="en-US" sz="3600"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fullfill</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the need of your organization and country?</a:t>
            </a:r>
          </a:p>
        </p:txBody>
      </p:sp>
      <p:sp>
        <p:nvSpPr>
          <p:cNvPr id="3" name="Content Placeholder 2">
            <a:extLst>
              <a:ext uri="{FF2B5EF4-FFF2-40B4-BE49-F238E27FC236}">
                <a16:creationId xmlns:a16="http://schemas.microsoft.com/office/drawing/2014/main" id="{0D3A9287-3457-5383-0BCA-F158213A5139}"/>
              </a:ext>
            </a:extLst>
          </p:cNvPr>
          <p:cNvSpPr>
            <a:spLocks noGrp="1"/>
          </p:cNvSpPr>
          <p:nvPr>
            <p:ph idx="1"/>
          </p:nvPr>
        </p:nvSpPr>
        <p:spPr>
          <a:xfrm>
            <a:off x="838200" y="1825625"/>
            <a:ext cx="6432030" cy="4351338"/>
          </a:xfrm>
        </p:spPr>
        <p:txBody>
          <a:bodyPr>
            <a:normAutofit fontScale="92500" lnSpcReduction="20000"/>
          </a:bodyPr>
          <a:lstStyle/>
          <a:p>
            <a:pPr algn="just"/>
            <a:endParaRPr lang="en-US" sz="3600" b="1" dirty="0"/>
          </a:p>
          <a:p>
            <a:pPr algn="just"/>
            <a:r>
              <a:rPr lang="en-US" sz="3600" b="1" dirty="0">
                <a:solidFill>
                  <a:srgbClr val="FF0000"/>
                </a:solidFill>
              </a:rPr>
              <a:t>1. Improved Efficiency </a:t>
            </a:r>
            <a:r>
              <a:rPr lang="en-US" sz="3600" b="1" dirty="0"/>
              <a:t>:</a:t>
            </a:r>
          </a:p>
          <a:p>
            <a:pPr lvl="1" algn="just"/>
            <a:r>
              <a:rPr lang="en-US" sz="3200" b="1" dirty="0">
                <a:solidFill>
                  <a:srgbClr val="FF0000"/>
                </a:solidFill>
              </a:rPr>
              <a:t>Enhanced Techniques</a:t>
            </a:r>
            <a:r>
              <a:rPr lang="en-US" sz="3200" b="1" dirty="0"/>
              <a:t>:  Training provides up-to-date technique for handling, storing and preserving agricultural products, reducing waste and improving efficiency. </a:t>
            </a:r>
          </a:p>
          <a:p>
            <a:pPr lvl="1" algn="just"/>
            <a:r>
              <a:rPr lang="en-US" sz="3200" b="1" dirty="0">
                <a:solidFill>
                  <a:srgbClr val="FF0000"/>
                </a:solidFill>
              </a:rPr>
              <a:t>Cost Reduction </a:t>
            </a:r>
            <a:r>
              <a:rPr lang="en-US" sz="3200" b="1" dirty="0"/>
              <a:t>: By adopting better practices, organization can minimize losses and reduce costs associated with spoilage and inefficient storage. </a:t>
            </a:r>
          </a:p>
        </p:txBody>
      </p:sp>
      <p:pic>
        <p:nvPicPr>
          <p:cNvPr id="5" name="Graphic 4">
            <a:extLst>
              <a:ext uri="{FF2B5EF4-FFF2-40B4-BE49-F238E27FC236}">
                <a16:creationId xmlns:a16="http://schemas.microsoft.com/office/drawing/2014/main" id="{CD4A15FF-938F-5215-029D-89BE53A6C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8977" y="1663908"/>
            <a:ext cx="2653259" cy="2653259"/>
          </a:xfrm>
          <a:prstGeom prst="rect">
            <a:avLst/>
          </a:prstGeom>
        </p:spPr>
      </p:pic>
      <p:pic>
        <p:nvPicPr>
          <p:cNvPr id="7" name="Graphic 6">
            <a:extLst>
              <a:ext uri="{FF2B5EF4-FFF2-40B4-BE49-F238E27FC236}">
                <a16:creationId xmlns:a16="http://schemas.microsoft.com/office/drawing/2014/main" id="{E299004A-5030-D590-ED77-BC81BD0A3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8626" y="3709474"/>
            <a:ext cx="3013283" cy="3013283"/>
          </a:xfrm>
          <a:prstGeom prst="rect">
            <a:avLst/>
          </a:prstGeom>
        </p:spPr>
      </p:pic>
    </p:spTree>
    <p:extLst>
      <p:ext uri="{BB962C8B-B14F-4D97-AF65-F5344CB8AC3E}">
        <p14:creationId xmlns:p14="http://schemas.microsoft.com/office/powerpoint/2010/main" val="142156058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2D7A-B9C4-CC37-F69F-B9FCB50D712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CC7E33-F881-BFBF-E420-6CD8B2E43F89}"/>
              </a:ext>
            </a:extLst>
          </p:cNvPr>
          <p:cNvSpPr>
            <a:spLocks noGrp="1"/>
          </p:cNvSpPr>
          <p:nvPr>
            <p:ph idx="1"/>
          </p:nvPr>
        </p:nvSpPr>
        <p:spPr>
          <a:xfrm>
            <a:off x="838199" y="1825625"/>
            <a:ext cx="6536961" cy="4351338"/>
          </a:xfrm>
        </p:spPr>
        <p:txBody>
          <a:bodyPr>
            <a:normAutofit fontScale="92500" lnSpcReduction="20000"/>
          </a:bodyPr>
          <a:lstStyle/>
          <a:p>
            <a:pPr algn="just"/>
            <a:r>
              <a:rPr lang="en-US" sz="3600" b="1" dirty="0">
                <a:solidFill>
                  <a:srgbClr val="FF0000"/>
                </a:solidFill>
              </a:rPr>
              <a:t>Quality Control </a:t>
            </a:r>
          </a:p>
          <a:p>
            <a:pPr lvl="1" algn="just"/>
            <a:r>
              <a:rPr lang="en-US" sz="3200" b="1" dirty="0">
                <a:solidFill>
                  <a:srgbClr val="FF0000"/>
                </a:solidFill>
              </a:rPr>
              <a:t>Standardization</a:t>
            </a:r>
            <a:r>
              <a:rPr lang="en-US" sz="3200" b="1" dirty="0"/>
              <a:t> : Knowledge of best practices ensures that products meet quality standards, enhancing the reputation of product quality and increasing customer satisfaction. </a:t>
            </a:r>
          </a:p>
          <a:p>
            <a:pPr lvl="1" algn="just"/>
            <a:r>
              <a:rPr lang="en-US" sz="3200" b="1" dirty="0">
                <a:solidFill>
                  <a:srgbClr val="FF0000"/>
                </a:solidFill>
              </a:rPr>
              <a:t>Extended</a:t>
            </a:r>
            <a:r>
              <a:rPr lang="en-US" sz="3200" b="1" dirty="0"/>
              <a:t> Shelf Life: Proper preservation techniques extend the shelf life of products, allowing for better planning and inventory management. </a:t>
            </a:r>
          </a:p>
          <a:p>
            <a:pPr algn="just"/>
            <a:endParaRPr lang="en-US" sz="3600" b="1" dirty="0"/>
          </a:p>
        </p:txBody>
      </p:sp>
      <p:pic>
        <p:nvPicPr>
          <p:cNvPr id="2050" name="Picture 2" descr="What Is Quality Control: Definition, Benefits, Examples, and More | by  ZorbasMedia | Medium">
            <a:extLst>
              <a:ext uri="{FF2B5EF4-FFF2-40B4-BE49-F238E27FC236}">
                <a16:creationId xmlns:a16="http://schemas.microsoft.com/office/drawing/2014/main" id="{2B411CBB-985E-B5B3-729C-98D9E7B5A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408" y="2876329"/>
            <a:ext cx="4310209" cy="22499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971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07A6-5B35-40AD-671E-BD52E163025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A94F656-82D3-1CEB-22EF-F5CDE50C00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20" y="-455605"/>
            <a:ext cx="12665842" cy="8122699"/>
          </a:xfrm>
        </p:spPr>
      </p:pic>
      <p:pic>
        <p:nvPicPr>
          <p:cNvPr id="7" name="Picture 6">
            <a:extLst>
              <a:ext uri="{FF2B5EF4-FFF2-40B4-BE49-F238E27FC236}">
                <a16:creationId xmlns:a16="http://schemas.microsoft.com/office/drawing/2014/main" id="{A646D6D1-3698-D559-DB02-7A97F219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563" y="4176395"/>
            <a:ext cx="305410" cy="372745"/>
          </a:xfrm>
          <a:prstGeom prst="rect">
            <a:avLst/>
          </a:prstGeom>
        </p:spPr>
      </p:pic>
      <p:pic>
        <p:nvPicPr>
          <p:cNvPr id="8" name="Picture 7">
            <a:extLst>
              <a:ext uri="{FF2B5EF4-FFF2-40B4-BE49-F238E27FC236}">
                <a16:creationId xmlns:a16="http://schemas.microsoft.com/office/drawing/2014/main" id="{0CD0EB11-82A3-04B0-AD33-B61F27D77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963" y="2597064"/>
            <a:ext cx="305410" cy="372745"/>
          </a:xfrm>
          <a:prstGeom prst="rect">
            <a:avLst/>
          </a:prstGeom>
        </p:spPr>
      </p:pic>
      <p:pic>
        <p:nvPicPr>
          <p:cNvPr id="9" name="Picture 8">
            <a:extLst>
              <a:ext uri="{FF2B5EF4-FFF2-40B4-BE49-F238E27FC236}">
                <a16:creationId xmlns:a16="http://schemas.microsoft.com/office/drawing/2014/main" id="{180C1DA5-A8E5-1935-9212-1053147E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960" y="1659073"/>
            <a:ext cx="305410" cy="372745"/>
          </a:xfrm>
          <a:prstGeom prst="rect">
            <a:avLst/>
          </a:prstGeom>
        </p:spPr>
      </p:pic>
      <p:pic>
        <p:nvPicPr>
          <p:cNvPr id="10" name="Picture 9">
            <a:extLst>
              <a:ext uri="{FF2B5EF4-FFF2-40B4-BE49-F238E27FC236}">
                <a16:creationId xmlns:a16="http://schemas.microsoft.com/office/drawing/2014/main" id="{BAE3A403-A040-2FFC-68B9-330D6A8E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648" y="178752"/>
            <a:ext cx="305410" cy="372745"/>
          </a:xfrm>
          <a:prstGeom prst="rect">
            <a:avLst/>
          </a:prstGeom>
        </p:spPr>
      </p:pic>
      <p:pic>
        <p:nvPicPr>
          <p:cNvPr id="11" name="Picture 10">
            <a:extLst>
              <a:ext uri="{FF2B5EF4-FFF2-40B4-BE49-F238E27FC236}">
                <a16:creationId xmlns:a16="http://schemas.microsoft.com/office/drawing/2014/main" id="{42CB2263-8714-7A22-8881-40F91504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14" y="2218984"/>
            <a:ext cx="305410" cy="372745"/>
          </a:xfrm>
          <a:prstGeom prst="rect">
            <a:avLst/>
          </a:prstGeom>
        </p:spPr>
      </p:pic>
      <p:pic>
        <p:nvPicPr>
          <p:cNvPr id="12" name="Picture 11">
            <a:extLst>
              <a:ext uri="{FF2B5EF4-FFF2-40B4-BE49-F238E27FC236}">
                <a16:creationId xmlns:a16="http://schemas.microsoft.com/office/drawing/2014/main" id="{4082474D-BECE-7BFA-1BFC-9DBCDAF98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6082" y="2747169"/>
            <a:ext cx="305410" cy="372745"/>
          </a:xfrm>
          <a:prstGeom prst="rect">
            <a:avLst/>
          </a:prstGeom>
        </p:spPr>
      </p:pic>
      <p:pic>
        <p:nvPicPr>
          <p:cNvPr id="13" name="Picture 12">
            <a:extLst>
              <a:ext uri="{FF2B5EF4-FFF2-40B4-BE49-F238E27FC236}">
                <a16:creationId xmlns:a16="http://schemas.microsoft.com/office/drawing/2014/main" id="{B08D1CBB-6E77-D853-BBB0-B80865C39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00" y="3605744"/>
            <a:ext cx="305410" cy="372745"/>
          </a:xfrm>
          <a:prstGeom prst="rect">
            <a:avLst/>
          </a:prstGeom>
        </p:spPr>
      </p:pic>
      <p:pic>
        <p:nvPicPr>
          <p:cNvPr id="14" name="Picture 13">
            <a:extLst>
              <a:ext uri="{FF2B5EF4-FFF2-40B4-BE49-F238E27FC236}">
                <a16:creationId xmlns:a16="http://schemas.microsoft.com/office/drawing/2014/main" id="{AF7B6DE2-CC67-5097-C60F-EBBC3FCCB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851" y="2783436"/>
            <a:ext cx="305410" cy="372745"/>
          </a:xfrm>
          <a:prstGeom prst="rect">
            <a:avLst/>
          </a:prstGeom>
        </p:spPr>
      </p:pic>
      <p:pic>
        <p:nvPicPr>
          <p:cNvPr id="17" name="Content Placeholder 4">
            <a:extLst>
              <a:ext uri="{FF2B5EF4-FFF2-40B4-BE49-F238E27FC236}">
                <a16:creationId xmlns:a16="http://schemas.microsoft.com/office/drawing/2014/main" id="{474E5332-79A2-DC33-874C-D741C29B3D94}"/>
              </a:ext>
            </a:extLst>
          </p:cNvPr>
          <p:cNvPicPr>
            <a:picLocks noChangeAspect="1"/>
          </p:cNvPicPr>
          <p:nvPr/>
        </p:nvPicPr>
        <p:blipFill rotWithShape="1">
          <a:blip r:embed="rId2">
            <a:extLst>
              <a:ext uri="{28A0092B-C50C-407E-A947-70E740481C1C}">
                <a14:useLocalDpi xmlns:a14="http://schemas.microsoft.com/office/drawing/2010/main" val="0"/>
              </a:ext>
            </a:extLst>
          </a:blip>
          <a:srcRect l="8489" t="22407" r="79188" b="56934"/>
          <a:stretch/>
        </p:blipFill>
        <p:spPr>
          <a:xfrm>
            <a:off x="314315" y="539113"/>
            <a:ext cx="1165119" cy="1542441"/>
          </a:xfrm>
          <a:prstGeom prst="rect">
            <a:avLst/>
          </a:prstGeom>
        </p:spPr>
      </p:pic>
      <p:pic>
        <p:nvPicPr>
          <p:cNvPr id="16" name="Picture 15">
            <a:extLst>
              <a:ext uri="{FF2B5EF4-FFF2-40B4-BE49-F238E27FC236}">
                <a16:creationId xmlns:a16="http://schemas.microsoft.com/office/drawing/2014/main" id="{74033215-D279-1A4C-D4CB-D683C1164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0" y="541369"/>
            <a:ext cx="1656186" cy="2021332"/>
          </a:xfrm>
          <a:prstGeom prst="rect">
            <a:avLst/>
          </a:prstGeom>
        </p:spPr>
      </p:pic>
      <p:sp>
        <p:nvSpPr>
          <p:cNvPr id="15" name="Rectangle 14">
            <a:extLst>
              <a:ext uri="{FF2B5EF4-FFF2-40B4-BE49-F238E27FC236}">
                <a16:creationId xmlns:a16="http://schemas.microsoft.com/office/drawing/2014/main" id="{7E1805E5-8730-FF84-B7FF-85EBCDB196F9}"/>
              </a:ext>
            </a:extLst>
          </p:cNvPr>
          <p:cNvSpPr/>
          <p:nvPr/>
        </p:nvSpPr>
        <p:spPr>
          <a:xfrm>
            <a:off x="1253605" y="305143"/>
            <a:ext cx="3619009" cy="1015663"/>
          </a:xfrm>
          <a:prstGeom prst="rect">
            <a:avLst/>
          </a:prstGeom>
          <a:noFill/>
        </p:spPr>
        <p:txBody>
          <a:bodyPr wrap="square" lIns="91440" tIns="45720" rIns="91440" bIns="45720">
            <a:spAutoFit/>
          </a:bodyPr>
          <a:lstStyle/>
          <a:p>
            <a:pPr algn="ctr"/>
            <a:r>
              <a:rPr lang="en-US" sz="6000" b="1" dirty="0">
                <a:ln w="6600">
                  <a:solidFill>
                    <a:schemeClr val="accent2"/>
                  </a:solidFill>
                  <a:prstDash val="solid"/>
                </a:ln>
                <a:solidFill>
                  <a:srgbClr val="FF3803"/>
                </a:solidFill>
                <a:effectLst>
                  <a:outerShdw dist="38100" dir="2700000" algn="tl" rotWithShape="0">
                    <a:schemeClr val="bg1"/>
                  </a:outerShdw>
                </a:effectLst>
              </a:rPr>
              <a:t>8 in NEPAL</a:t>
            </a:r>
          </a:p>
        </p:txBody>
      </p:sp>
      <p:pic>
        <p:nvPicPr>
          <p:cNvPr id="3" name="Picture 2">
            <a:extLst>
              <a:ext uri="{FF2B5EF4-FFF2-40B4-BE49-F238E27FC236}">
                <a16:creationId xmlns:a16="http://schemas.microsoft.com/office/drawing/2014/main" id="{87457092-0218-9FEF-A2C2-6FC1BC38B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287" y="-31832"/>
            <a:ext cx="1030937" cy="870111"/>
          </a:xfrm>
          <a:prstGeom prst="rect">
            <a:avLst/>
          </a:prstGeom>
        </p:spPr>
      </p:pic>
    </p:spTree>
    <p:extLst>
      <p:ext uri="{BB962C8B-B14F-4D97-AF65-F5344CB8AC3E}">
        <p14:creationId xmlns:p14="http://schemas.microsoft.com/office/powerpoint/2010/main" val="364515956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3EE4-D7BE-BF11-98FF-763C2FDF2D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18C1B6-8D44-63D0-FAF2-A0D4B3E991CC}"/>
              </a:ext>
            </a:extLst>
          </p:cNvPr>
          <p:cNvSpPr>
            <a:spLocks noGrp="1"/>
          </p:cNvSpPr>
          <p:nvPr>
            <p:ph idx="1"/>
          </p:nvPr>
        </p:nvSpPr>
        <p:spPr>
          <a:xfrm>
            <a:off x="838200" y="1825625"/>
            <a:ext cx="6222167" cy="4667250"/>
          </a:xfrm>
        </p:spPr>
        <p:txBody>
          <a:bodyPr>
            <a:normAutofit fontScale="92500" lnSpcReduction="10000"/>
          </a:bodyPr>
          <a:lstStyle/>
          <a:p>
            <a:pPr algn="just"/>
            <a:r>
              <a:rPr lang="en-US" sz="4000" b="1" dirty="0">
                <a:solidFill>
                  <a:srgbClr val="FF0000"/>
                </a:solidFill>
              </a:rPr>
              <a:t>Market Competitiveness</a:t>
            </a:r>
            <a:r>
              <a:rPr lang="en-US" sz="4000" b="1" dirty="0"/>
              <a:t>: </a:t>
            </a:r>
          </a:p>
          <a:p>
            <a:pPr lvl="1" algn="just"/>
            <a:r>
              <a:rPr lang="en-US" sz="3600" b="1" dirty="0">
                <a:solidFill>
                  <a:srgbClr val="FF0000"/>
                </a:solidFill>
              </a:rPr>
              <a:t>Innovation</a:t>
            </a:r>
            <a:r>
              <a:rPr lang="en-US" sz="3600" b="1" dirty="0"/>
              <a:t>: Staying informed about the latest technologies and methods keeps competitive in the market. </a:t>
            </a:r>
          </a:p>
          <a:p>
            <a:pPr lvl="1" algn="just"/>
            <a:r>
              <a:rPr lang="en-US" sz="3600" b="1" dirty="0">
                <a:solidFill>
                  <a:srgbClr val="FF0000"/>
                </a:solidFill>
              </a:rPr>
              <a:t>Market Access</a:t>
            </a:r>
            <a:r>
              <a:rPr lang="en-US" sz="3600" b="1" dirty="0"/>
              <a:t>: Improved quality and efficiency can open up new market and increase the demand for products.</a:t>
            </a:r>
            <a:endParaRPr lang="en-US" sz="4000" dirty="0"/>
          </a:p>
        </p:txBody>
      </p:sp>
      <p:pic>
        <p:nvPicPr>
          <p:cNvPr id="5" name="Graphic 4">
            <a:extLst>
              <a:ext uri="{FF2B5EF4-FFF2-40B4-BE49-F238E27FC236}">
                <a16:creationId xmlns:a16="http://schemas.microsoft.com/office/drawing/2014/main" id="{81BC6BE3-1A69-71BE-3AA6-DF61021024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60367" y="764499"/>
            <a:ext cx="2623279" cy="2623279"/>
          </a:xfrm>
          <a:prstGeom prst="rect">
            <a:avLst/>
          </a:prstGeom>
        </p:spPr>
      </p:pic>
      <p:pic>
        <p:nvPicPr>
          <p:cNvPr id="7" name="Graphic 6">
            <a:extLst>
              <a:ext uri="{FF2B5EF4-FFF2-40B4-BE49-F238E27FC236}">
                <a16:creationId xmlns:a16="http://schemas.microsoft.com/office/drawing/2014/main" id="{022B39FA-BB38-92F7-8ED2-5F653EB121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57379" y="3147935"/>
            <a:ext cx="2795665" cy="2795665"/>
          </a:xfrm>
          <a:prstGeom prst="rect">
            <a:avLst/>
          </a:prstGeom>
        </p:spPr>
      </p:pic>
    </p:spTree>
    <p:extLst>
      <p:ext uri="{BB962C8B-B14F-4D97-AF65-F5344CB8AC3E}">
        <p14:creationId xmlns:p14="http://schemas.microsoft.com/office/powerpoint/2010/main" val="409263657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DBCE-4F06-6A6B-F501-34E39B6F98BA}"/>
              </a:ext>
            </a:extLst>
          </p:cNvPr>
          <p:cNvSpPr>
            <a:spLocks noGrp="1"/>
          </p:cNvSpPr>
          <p:nvPr>
            <p:ph type="title"/>
          </p:nvPr>
        </p:nvSpPr>
        <p:spPr/>
        <p:txBody>
          <a:bodyPr>
            <a:normAutofit/>
          </a:bodyPr>
          <a:lstStyle/>
          <a:p>
            <a:r>
              <a:rPr lang="en-US" sz="8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Country Level </a:t>
            </a:r>
          </a:p>
        </p:txBody>
      </p:sp>
      <p:sp>
        <p:nvSpPr>
          <p:cNvPr id="3" name="Content Placeholder 2">
            <a:extLst>
              <a:ext uri="{FF2B5EF4-FFF2-40B4-BE49-F238E27FC236}">
                <a16:creationId xmlns:a16="http://schemas.microsoft.com/office/drawing/2014/main" id="{7F052AA3-C21F-1F8C-8536-61A48B2EE702}"/>
              </a:ext>
            </a:extLst>
          </p:cNvPr>
          <p:cNvSpPr>
            <a:spLocks noGrp="1"/>
          </p:cNvSpPr>
          <p:nvPr>
            <p:ph idx="1"/>
          </p:nvPr>
        </p:nvSpPr>
        <p:spPr>
          <a:xfrm>
            <a:off x="838200" y="1825624"/>
            <a:ext cx="6836764" cy="4530205"/>
          </a:xfrm>
        </p:spPr>
        <p:txBody>
          <a:bodyPr>
            <a:normAutofit fontScale="92500" lnSpcReduction="20000"/>
          </a:bodyPr>
          <a:lstStyle/>
          <a:p>
            <a:r>
              <a:rPr lang="en-US" sz="4000" b="1" dirty="0">
                <a:solidFill>
                  <a:srgbClr val="FF0000"/>
                </a:solidFill>
              </a:rPr>
              <a:t>Food Security:</a:t>
            </a:r>
          </a:p>
          <a:p>
            <a:pPr lvl="1"/>
            <a:r>
              <a:rPr lang="en-US" sz="3600" b="1" dirty="0">
                <a:solidFill>
                  <a:srgbClr val="FF0000"/>
                </a:solidFill>
              </a:rPr>
              <a:t>Reduced Postharvest losses</a:t>
            </a:r>
            <a:r>
              <a:rPr lang="en-US" sz="3600" b="1" dirty="0"/>
              <a:t>: Effective storage and preservation techniques reduce postharvest losses, ensuring more food reaches consumers. </a:t>
            </a:r>
          </a:p>
          <a:p>
            <a:pPr lvl="1"/>
            <a:r>
              <a:rPr lang="en-US" sz="3600" b="1" dirty="0">
                <a:solidFill>
                  <a:srgbClr val="FF0000"/>
                </a:solidFill>
              </a:rPr>
              <a:t>Stable Supply</a:t>
            </a:r>
            <a:r>
              <a:rPr lang="en-US" sz="3600" b="1" dirty="0"/>
              <a:t>: Improved distribution methods ensure a stable supply of agricultural products, contributing to food security. </a:t>
            </a:r>
          </a:p>
          <a:p>
            <a:endParaRPr lang="en-US" sz="4000" b="1" dirty="0"/>
          </a:p>
        </p:txBody>
      </p:sp>
      <p:pic>
        <p:nvPicPr>
          <p:cNvPr id="5" name="Graphic 4">
            <a:extLst>
              <a:ext uri="{FF2B5EF4-FFF2-40B4-BE49-F238E27FC236}">
                <a16:creationId xmlns:a16="http://schemas.microsoft.com/office/drawing/2014/main" id="{C175105F-BFFF-483B-65B6-C867232916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23223" y="3841749"/>
            <a:ext cx="2759439" cy="2759439"/>
          </a:xfrm>
          <a:prstGeom prst="rect">
            <a:avLst/>
          </a:prstGeom>
        </p:spPr>
      </p:pic>
      <p:pic>
        <p:nvPicPr>
          <p:cNvPr id="7" name="Graphic 6">
            <a:extLst>
              <a:ext uri="{FF2B5EF4-FFF2-40B4-BE49-F238E27FC236}">
                <a16:creationId xmlns:a16="http://schemas.microsoft.com/office/drawing/2014/main" id="{150B68AB-70E1-CD31-55F1-FE22444B9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3970" y="1291288"/>
            <a:ext cx="3059145" cy="3059145"/>
          </a:xfrm>
          <a:prstGeom prst="rect">
            <a:avLst/>
          </a:prstGeom>
        </p:spPr>
      </p:pic>
    </p:spTree>
    <p:extLst>
      <p:ext uri="{BB962C8B-B14F-4D97-AF65-F5344CB8AC3E}">
        <p14:creationId xmlns:p14="http://schemas.microsoft.com/office/powerpoint/2010/main" val="89947911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9A6D-B90D-6758-896E-9082B25661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AE86FE-AEBC-71F0-ABF5-C479C026D707}"/>
              </a:ext>
            </a:extLst>
          </p:cNvPr>
          <p:cNvSpPr>
            <a:spLocks noGrp="1"/>
          </p:cNvSpPr>
          <p:nvPr>
            <p:ph idx="1"/>
          </p:nvPr>
        </p:nvSpPr>
        <p:spPr>
          <a:xfrm>
            <a:off x="838200" y="1825625"/>
            <a:ext cx="7046626" cy="4351338"/>
          </a:xfrm>
        </p:spPr>
        <p:txBody>
          <a:bodyPr>
            <a:normAutofit fontScale="92500" lnSpcReduction="10000"/>
          </a:bodyPr>
          <a:lstStyle/>
          <a:p>
            <a:r>
              <a:rPr lang="en-US" sz="4000" b="1" dirty="0">
                <a:solidFill>
                  <a:srgbClr val="FF0000"/>
                </a:solidFill>
              </a:rPr>
              <a:t>Economic Growth</a:t>
            </a:r>
            <a:r>
              <a:rPr lang="en-US" sz="4000" b="1" dirty="0"/>
              <a:t>: </a:t>
            </a:r>
          </a:p>
          <a:p>
            <a:pPr lvl="1"/>
            <a:r>
              <a:rPr lang="en-US" sz="3600" b="1" dirty="0">
                <a:solidFill>
                  <a:srgbClr val="FF0000"/>
                </a:solidFill>
              </a:rPr>
              <a:t>Increased Income for Farmers</a:t>
            </a:r>
            <a:r>
              <a:rPr lang="en-US" sz="3600" b="1" dirty="0"/>
              <a:t>: Better postharvest management increase the value of agricultural products, providing higher income for farmers. </a:t>
            </a:r>
          </a:p>
          <a:p>
            <a:pPr lvl="1"/>
            <a:r>
              <a:rPr lang="en-US" sz="3600" b="1" dirty="0">
                <a:solidFill>
                  <a:srgbClr val="FF0000"/>
                </a:solidFill>
              </a:rPr>
              <a:t>Job Creation</a:t>
            </a:r>
            <a:r>
              <a:rPr lang="en-US" sz="3600" b="1" dirty="0"/>
              <a:t>: The development of storage and distribution infrastructure creates jobs and stimulates economic growth.  </a:t>
            </a:r>
          </a:p>
          <a:p>
            <a:endParaRPr lang="en-US" sz="4000" b="1" dirty="0"/>
          </a:p>
        </p:txBody>
      </p:sp>
      <p:pic>
        <p:nvPicPr>
          <p:cNvPr id="5" name="Graphic 4">
            <a:extLst>
              <a:ext uri="{FF2B5EF4-FFF2-40B4-BE49-F238E27FC236}">
                <a16:creationId xmlns:a16="http://schemas.microsoft.com/office/drawing/2014/main" id="{59A75DA2-81E2-25E4-FD09-A307FA476D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2695" y="3800813"/>
            <a:ext cx="2500065" cy="2500065"/>
          </a:xfrm>
          <a:prstGeom prst="rect">
            <a:avLst/>
          </a:prstGeom>
          <a:effectLst>
            <a:glow rad="101600">
              <a:schemeClr val="accent2">
                <a:satMod val="175000"/>
                <a:alpha val="40000"/>
              </a:schemeClr>
            </a:glow>
          </a:effectLst>
        </p:spPr>
      </p:pic>
      <p:pic>
        <p:nvPicPr>
          <p:cNvPr id="7" name="Graphic 6">
            <a:extLst>
              <a:ext uri="{FF2B5EF4-FFF2-40B4-BE49-F238E27FC236}">
                <a16:creationId xmlns:a16="http://schemas.microsoft.com/office/drawing/2014/main" id="{F604AC62-55A7-76CD-B589-C377594BC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4826" y="1325849"/>
            <a:ext cx="2534927" cy="2534927"/>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77682506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0351-E596-4A41-2ED3-3405246EB524}"/>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endParaRPr lang="en-US" sz="8000" dirty="0"/>
          </a:p>
        </p:txBody>
      </p:sp>
      <p:sp>
        <p:nvSpPr>
          <p:cNvPr id="3" name="Content Placeholder 2">
            <a:extLst>
              <a:ext uri="{FF2B5EF4-FFF2-40B4-BE49-F238E27FC236}">
                <a16:creationId xmlns:a16="http://schemas.microsoft.com/office/drawing/2014/main" id="{EAFCAD8B-1185-6C30-2213-609E1E40556C}"/>
              </a:ext>
            </a:extLst>
          </p:cNvPr>
          <p:cNvSpPr>
            <a:spLocks noGrp="1"/>
          </p:cNvSpPr>
          <p:nvPr>
            <p:ph idx="1"/>
          </p:nvPr>
        </p:nvSpPr>
        <p:spPr>
          <a:xfrm>
            <a:off x="838200" y="1825625"/>
            <a:ext cx="6878782" cy="4351338"/>
          </a:xfrm>
        </p:spPr>
        <p:txBody>
          <a:bodyPr>
            <a:normAutofit/>
          </a:bodyPr>
          <a:lstStyle/>
          <a:p>
            <a:pPr algn="just"/>
            <a:r>
              <a:rPr lang="en-US" sz="3200" b="1" dirty="0">
                <a:solidFill>
                  <a:srgbClr val="FF0000"/>
                </a:solidFill>
              </a:rPr>
              <a:t>Sustainable Development </a:t>
            </a:r>
          </a:p>
          <a:p>
            <a:pPr lvl="1" algn="just"/>
            <a:r>
              <a:rPr lang="en-US" sz="2800" b="1" dirty="0">
                <a:solidFill>
                  <a:srgbClr val="FF0000"/>
                </a:solidFill>
              </a:rPr>
              <a:t>Resource Efficiency</a:t>
            </a:r>
            <a:r>
              <a:rPr lang="en-US" sz="2800" b="1" dirty="0"/>
              <a:t>: Efficient use of resources through better storage and preservation practices supports sustainable agricultural development. </a:t>
            </a:r>
          </a:p>
          <a:p>
            <a:pPr lvl="1" algn="just"/>
            <a:r>
              <a:rPr lang="en-US" sz="2800" b="1" dirty="0">
                <a:solidFill>
                  <a:srgbClr val="FF0000"/>
                </a:solidFill>
              </a:rPr>
              <a:t>Environmental Protection</a:t>
            </a:r>
            <a:r>
              <a:rPr lang="en-US" sz="2800" b="1" dirty="0"/>
              <a:t>: Reducing waste and improving resource management helps protect the environment and promotes sustainable practices. </a:t>
            </a:r>
          </a:p>
          <a:p>
            <a:pPr lvl="1" algn="just"/>
            <a:endParaRPr lang="en-US" sz="2800" b="1" dirty="0"/>
          </a:p>
        </p:txBody>
      </p:sp>
      <p:pic>
        <p:nvPicPr>
          <p:cNvPr id="5" name="Graphic 4">
            <a:extLst>
              <a:ext uri="{FF2B5EF4-FFF2-40B4-BE49-F238E27FC236}">
                <a16:creationId xmlns:a16="http://schemas.microsoft.com/office/drawing/2014/main" id="{F3952AEA-B583-9CD8-5A53-B640FD647D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8439" y="1513040"/>
            <a:ext cx="2054619" cy="2054619"/>
          </a:xfrm>
          <a:prstGeom prst="rect">
            <a:avLst/>
          </a:prstGeom>
          <a:effectLst>
            <a:glow rad="63500">
              <a:schemeClr val="accent2">
                <a:satMod val="175000"/>
                <a:alpha val="40000"/>
              </a:schemeClr>
            </a:glow>
          </a:effectLst>
        </p:spPr>
      </p:pic>
      <p:pic>
        <p:nvPicPr>
          <p:cNvPr id="7" name="Graphic 6">
            <a:extLst>
              <a:ext uri="{FF2B5EF4-FFF2-40B4-BE49-F238E27FC236}">
                <a16:creationId xmlns:a16="http://schemas.microsoft.com/office/drawing/2014/main" id="{5BD575C5-079C-7DC5-E03B-F4AAA4163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40679" y="3779754"/>
            <a:ext cx="2713121" cy="2713121"/>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53315639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E7E9-167A-6FE9-9F38-BDBCD35691DC}"/>
              </a:ext>
            </a:extLst>
          </p:cNvPr>
          <p:cNvSpPr>
            <a:spLocks noGrp="1"/>
          </p:cNvSpPr>
          <p:nvPr>
            <p:ph type="title"/>
          </p:nvPr>
        </p:nvSpPr>
        <p:spPr>
          <a:xfrm>
            <a:off x="838200" y="365125"/>
            <a:ext cx="9053945" cy="1325563"/>
          </a:xfrm>
        </p:spPr>
        <p:txBody>
          <a:bodyPr>
            <a:noAutofit/>
          </a:bodyPr>
          <a:lstStyle/>
          <a:p>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How will the knowledge acquired through the training benefit your personal career?</a:t>
            </a:r>
          </a:p>
        </p:txBody>
      </p:sp>
      <p:sp>
        <p:nvSpPr>
          <p:cNvPr id="3" name="Content Placeholder 2">
            <a:extLst>
              <a:ext uri="{FF2B5EF4-FFF2-40B4-BE49-F238E27FC236}">
                <a16:creationId xmlns:a16="http://schemas.microsoft.com/office/drawing/2014/main" id="{F95C82F2-3865-FEF3-6473-F660020E24E7}"/>
              </a:ext>
            </a:extLst>
          </p:cNvPr>
          <p:cNvSpPr>
            <a:spLocks noGrp="1"/>
          </p:cNvSpPr>
          <p:nvPr>
            <p:ph idx="1"/>
          </p:nvPr>
        </p:nvSpPr>
        <p:spPr>
          <a:xfrm>
            <a:off x="838200" y="1825625"/>
            <a:ext cx="7106587" cy="4667250"/>
          </a:xfrm>
        </p:spPr>
        <p:txBody>
          <a:bodyPr>
            <a:normAutofit/>
          </a:bodyPr>
          <a:lstStyle/>
          <a:p>
            <a:r>
              <a:rPr lang="en-US" sz="3600" b="1" dirty="0">
                <a:solidFill>
                  <a:srgbClr val="FF0000"/>
                </a:solidFill>
              </a:rPr>
              <a:t>Enhanced Expertise </a:t>
            </a:r>
          </a:p>
          <a:p>
            <a:pPr lvl="1"/>
            <a:r>
              <a:rPr lang="en-US" sz="3200" b="1" dirty="0">
                <a:solidFill>
                  <a:srgbClr val="FF0000"/>
                </a:solidFill>
              </a:rPr>
              <a:t>Skill development : </a:t>
            </a:r>
          </a:p>
          <a:p>
            <a:pPr lvl="2"/>
            <a:r>
              <a:rPr lang="en-US" sz="2800" b="1" dirty="0"/>
              <a:t>Gaining specialized skills in this field adds up valuable asset in the agricultural sector knowledge. </a:t>
            </a:r>
          </a:p>
          <a:p>
            <a:pPr lvl="1"/>
            <a:r>
              <a:rPr lang="en-US" sz="3200" b="1" dirty="0">
                <a:solidFill>
                  <a:srgbClr val="FF0000"/>
                </a:solidFill>
              </a:rPr>
              <a:t>Knowledge Application </a:t>
            </a:r>
            <a:r>
              <a:rPr lang="en-US" sz="3200" b="1" dirty="0"/>
              <a:t>: Application of advanced techniques to improve efficiency and reduces losses, showcasing ability to implement practical </a:t>
            </a:r>
            <a:r>
              <a:rPr lang="en-US" sz="3200" b="1" dirty="0" err="1"/>
              <a:t>sotlutions</a:t>
            </a:r>
            <a:r>
              <a:rPr lang="en-US" sz="3200" b="1" dirty="0"/>
              <a:t>. </a:t>
            </a:r>
          </a:p>
          <a:p>
            <a:endParaRPr lang="en-US" sz="3600" b="1" dirty="0"/>
          </a:p>
        </p:txBody>
      </p:sp>
      <p:pic>
        <p:nvPicPr>
          <p:cNvPr id="5" name="Graphic 4">
            <a:extLst>
              <a:ext uri="{FF2B5EF4-FFF2-40B4-BE49-F238E27FC236}">
                <a16:creationId xmlns:a16="http://schemas.microsoft.com/office/drawing/2014/main" id="{A91B88B6-CB7A-33F4-010B-A38F3BBF4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2765" y="3848192"/>
            <a:ext cx="2715354" cy="2715354"/>
          </a:xfrm>
          <a:prstGeom prst="rect">
            <a:avLst/>
          </a:prstGeom>
          <a:effectLst>
            <a:glow rad="63500">
              <a:schemeClr val="accent2">
                <a:satMod val="175000"/>
                <a:alpha val="40000"/>
              </a:schemeClr>
            </a:glow>
          </a:effectLst>
        </p:spPr>
      </p:pic>
      <p:pic>
        <p:nvPicPr>
          <p:cNvPr id="7" name="Graphic 6">
            <a:extLst>
              <a:ext uri="{FF2B5EF4-FFF2-40B4-BE49-F238E27FC236}">
                <a16:creationId xmlns:a16="http://schemas.microsoft.com/office/drawing/2014/main" id="{5D6D32A6-CA4C-87D6-0876-ABA3CC710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7514" y="1132838"/>
            <a:ext cx="2715354" cy="2715354"/>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1909446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C02B-D2CD-490D-DBE8-130294D39B28}"/>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p>
        </p:txBody>
      </p:sp>
      <p:sp>
        <p:nvSpPr>
          <p:cNvPr id="3" name="Content Placeholder 2">
            <a:extLst>
              <a:ext uri="{FF2B5EF4-FFF2-40B4-BE49-F238E27FC236}">
                <a16:creationId xmlns:a16="http://schemas.microsoft.com/office/drawing/2014/main" id="{3E802E50-3AF1-B092-F178-37EE5D93158B}"/>
              </a:ext>
            </a:extLst>
          </p:cNvPr>
          <p:cNvSpPr>
            <a:spLocks noGrp="1"/>
          </p:cNvSpPr>
          <p:nvPr>
            <p:ph idx="1"/>
          </p:nvPr>
        </p:nvSpPr>
        <p:spPr>
          <a:xfrm>
            <a:off x="838200" y="1825625"/>
            <a:ext cx="7121577" cy="4351338"/>
          </a:xfrm>
        </p:spPr>
        <p:txBody>
          <a:bodyPr>
            <a:normAutofit lnSpcReduction="10000"/>
          </a:bodyPr>
          <a:lstStyle/>
          <a:p>
            <a:r>
              <a:rPr lang="en-US" sz="3600" b="1" dirty="0">
                <a:solidFill>
                  <a:srgbClr val="FF0000"/>
                </a:solidFill>
              </a:rPr>
              <a:t>Career Advancement </a:t>
            </a:r>
          </a:p>
          <a:p>
            <a:pPr lvl="1"/>
            <a:r>
              <a:rPr lang="en-US" sz="3200" b="1" dirty="0">
                <a:solidFill>
                  <a:srgbClr val="FF0000"/>
                </a:solidFill>
              </a:rPr>
              <a:t>Professional Growth </a:t>
            </a:r>
            <a:r>
              <a:rPr lang="en-US" sz="3200" b="1" dirty="0"/>
              <a:t>: With enhanced expertise, it’s more likely to secure promotions and take on leadership roles within organization. </a:t>
            </a:r>
          </a:p>
          <a:p>
            <a:pPr lvl="1"/>
            <a:r>
              <a:rPr lang="en-US" sz="3200" b="1" dirty="0">
                <a:solidFill>
                  <a:srgbClr val="FF0000"/>
                </a:solidFill>
              </a:rPr>
              <a:t>Networking Opportunities</a:t>
            </a:r>
            <a:r>
              <a:rPr lang="en-US" sz="3200" b="1" dirty="0"/>
              <a:t>: Training program often provide opportunities to connect with industry experts peers, expanding professional networks. </a:t>
            </a:r>
          </a:p>
        </p:txBody>
      </p:sp>
      <p:pic>
        <p:nvPicPr>
          <p:cNvPr id="5" name="Graphic 4">
            <a:extLst>
              <a:ext uri="{FF2B5EF4-FFF2-40B4-BE49-F238E27FC236}">
                <a16:creationId xmlns:a16="http://schemas.microsoft.com/office/drawing/2014/main" id="{EB56B44B-6450-5D3F-2E4C-4DB7228FA7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9852" y="2589274"/>
            <a:ext cx="3802456" cy="3802456"/>
          </a:xfrm>
          <a:prstGeom prst="rect">
            <a:avLst/>
          </a:prstGeom>
        </p:spPr>
      </p:pic>
      <p:pic>
        <p:nvPicPr>
          <p:cNvPr id="7" name="Graphic 6">
            <a:extLst>
              <a:ext uri="{FF2B5EF4-FFF2-40B4-BE49-F238E27FC236}">
                <a16:creationId xmlns:a16="http://schemas.microsoft.com/office/drawing/2014/main" id="{1208E62F-16D4-120C-F51A-040D8FB771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91032" y="1399981"/>
            <a:ext cx="2428406" cy="2428406"/>
          </a:xfrm>
          <a:prstGeom prst="rect">
            <a:avLst/>
          </a:prstGeom>
        </p:spPr>
      </p:pic>
    </p:spTree>
    <p:extLst>
      <p:ext uri="{BB962C8B-B14F-4D97-AF65-F5344CB8AC3E}">
        <p14:creationId xmlns:p14="http://schemas.microsoft.com/office/powerpoint/2010/main" val="22183723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E9A-7B02-C9EE-B83B-8CEEF90DD23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717FDC-CB5E-DC29-64C5-FD2FE087B193}"/>
              </a:ext>
            </a:extLst>
          </p:cNvPr>
          <p:cNvSpPr>
            <a:spLocks noGrp="1"/>
          </p:cNvSpPr>
          <p:nvPr>
            <p:ph idx="1"/>
          </p:nvPr>
        </p:nvSpPr>
        <p:spPr>
          <a:xfrm>
            <a:off x="838200" y="1825625"/>
            <a:ext cx="6791793" cy="4351338"/>
          </a:xfrm>
        </p:spPr>
        <p:txBody>
          <a:bodyPr>
            <a:normAutofit fontScale="92500"/>
          </a:bodyPr>
          <a:lstStyle/>
          <a:p>
            <a:r>
              <a:rPr lang="en-US" sz="4000" b="1" dirty="0">
                <a:solidFill>
                  <a:srgbClr val="FF0000"/>
                </a:solidFill>
              </a:rPr>
              <a:t>Increased Employability</a:t>
            </a:r>
            <a:r>
              <a:rPr lang="en-US" sz="4000" b="1" dirty="0"/>
              <a:t>: </a:t>
            </a:r>
          </a:p>
          <a:p>
            <a:pPr lvl="1"/>
            <a:r>
              <a:rPr lang="en-US" sz="3600" b="1" dirty="0">
                <a:solidFill>
                  <a:srgbClr val="FF0000"/>
                </a:solidFill>
              </a:rPr>
              <a:t>Competitive Edge</a:t>
            </a:r>
            <a:r>
              <a:rPr lang="en-US" sz="3600" b="1" dirty="0"/>
              <a:t>: Specialized knowledge sets us apart from other candidates making more attractive to potential employer. </a:t>
            </a:r>
          </a:p>
          <a:p>
            <a:pPr lvl="1"/>
            <a:r>
              <a:rPr lang="en-US" sz="3600" b="1" dirty="0">
                <a:solidFill>
                  <a:srgbClr val="FF0000"/>
                </a:solidFill>
              </a:rPr>
              <a:t>Versatility</a:t>
            </a:r>
            <a:r>
              <a:rPr lang="en-US" sz="3600" b="1" dirty="0"/>
              <a:t>: Understanding various aspects allows us to work in different roles and sectors within agriculture. </a:t>
            </a:r>
          </a:p>
          <a:p>
            <a:endParaRPr lang="en-US" sz="4000" b="1" dirty="0"/>
          </a:p>
        </p:txBody>
      </p:sp>
      <p:pic>
        <p:nvPicPr>
          <p:cNvPr id="5" name="Graphic 4">
            <a:extLst>
              <a:ext uri="{FF2B5EF4-FFF2-40B4-BE49-F238E27FC236}">
                <a16:creationId xmlns:a16="http://schemas.microsoft.com/office/drawing/2014/main" id="{EC15C7A4-94E5-0CEE-765F-EB8B009C04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685550" y="3616853"/>
            <a:ext cx="2668250" cy="2560110"/>
          </a:xfrm>
          <a:prstGeom prst="rect">
            <a:avLst/>
          </a:prstGeom>
          <a:effectLst>
            <a:glow rad="139700">
              <a:schemeClr val="accent2">
                <a:satMod val="175000"/>
                <a:alpha val="40000"/>
              </a:schemeClr>
            </a:glow>
          </a:effectLst>
        </p:spPr>
      </p:pic>
      <p:pic>
        <p:nvPicPr>
          <p:cNvPr id="7" name="Graphic 6">
            <a:extLst>
              <a:ext uri="{FF2B5EF4-FFF2-40B4-BE49-F238E27FC236}">
                <a16:creationId xmlns:a16="http://schemas.microsoft.com/office/drawing/2014/main" id="{1FE0C472-FE13-B39D-42F8-505501E04D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5712" y="1453933"/>
            <a:ext cx="2399675" cy="2399675"/>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93012939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26026-655A-1FD6-1D58-51D3DD05E65E}"/>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endParaRPr lang="en-US" dirty="0"/>
          </a:p>
        </p:txBody>
      </p:sp>
      <p:sp>
        <p:nvSpPr>
          <p:cNvPr id="3" name="Content Placeholder 2">
            <a:extLst>
              <a:ext uri="{FF2B5EF4-FFF2-40B4-BE49-F238E27FC236}">
                <a16:creationId xmlns:a16="http://schemas.microsoft.com/office/drawing/2014/main" id="{9006DD84-27B3-99C9-2B68-E292468FD1A5}"/>
              </a:ext>
            </a:extLst>
          </p:cNvPr>
          <p:cNvSpPr>
            <a:spLocks noGrp="1"/>
          </p:cNvSpPr>
          <p:nvPr>
            <p:ph idx="1"/>
          </p:nvPr>
        </p:nvSpPr>
        <p:spPr>
          <a:xfrm>
            <a:off x="838200" y="1825625"/>
            <a:ext cx="6147217" cy="4351338"/>
          </a:xfrm>
        </p:spPr>
        <p:txBody>
          <a:bodyPr>
            <a:normAutofit lnSpcReduction="10000"/>
          </a:bodyPr>
          <a:lstStyle/>
          <a:p>
            <a:pPr algn="just"/>
            <a:r>
              <a:rPr lang="en-US" sz="3200" b="1" dirty="0">
                <a:solidFill>
                  <a:srgbClr val="FF0000"/>
                </a:solidFill>
              </a:rPr>
              <a:t>Contribution to National Development</a:t>
            </a:r>
            <a:r>
              <a:rPr lang="en-US" sz="3200" b="1" dirty="0"/>
              <a:t>: </a:t>
            </a:r>
          </a:p>
          <a:p>
            <a:pPr lvl="1" algn="just"/>
            <a:r>
              <a:rPr lang="en-US" sz="2800" b="1" dirty="0">
                <a:solidFill>
                  <a:srgbClr val="FF0000"/>
                </a:solidFill>
              </a:rPr>
              <a:t>Impactful Work:</a:t>
            </a:r>
            <a:r>
              <a:rPr lang="en-US" sz="2800" b="1" dirty="0"/>
              <a:t> By improving practices, we contribute to reducing food waste and enhancing food security in Nepal. </a:t>
            </a:r>
          </a:p>
          <a:p>
            <a:pPr lvl="1" algn="just"/>
            <a:r>
              <a:rPr lang="en-US" sz="2800" b="1" dirty="0">
                <a:solidFill>
                  <a:srgbClr val="FF0000"/>
                </a:solidFill>
              </a:rPr>
              <a:t>Sustainable Practices</a:t>
            </a:r>
            <a:r>
              <a:rPr lang="en-US" sz="2800" b="1" dirty="0"/>
              <a:t>: Promoting sustainable storage and distribution methods aligns with national goals for sustainable agricultural developments. </a:t>
            </a:r>
          </a:p>
        </p:txBody>
      </p:sp>
      <p:pic>
        <p:nvPicPr>
          <p:cNvPr id="5" name="Graphic 4">
            <a:extLst>
              <a:ext uri="{FF2B5EF4-FFF2-40B4-BE49-F238E27FC236}">
                <a16:creationId xmlns:a16="http://schemas.microsoft.com/office/drawing/2014/main" id="{3550AAC6-737A-8379-5692-EBE39DC4D1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417" y="1934798"/>
            <a:ext cx="4766872" cy="4766872"/>
          </a:xfrm>
          <a:prstGeom prst="rect">
            <a:avLst/>
          </a:prstGeom>
        </p:spPr>
      </p:pic>
    </p:spTree>
    <p:extLst>
      <p:ext uri="{BB962C8B-B14F-4D97-AF65-F5344CB8AC3E}">
        <p14:creationId xmlns:p14="http://schemas.microsoft.com/office/powerpoint/2010/main" val="210973796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05C3-CB8B-92E4-53B7-6E7AC799CE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6220DF-A5E3-1535-5E16-F41545906EB6}"/>
              </a:ext>
            </a:extLst>
          </p:cNvPr>
          <p:cNvSpPr>
            <a:spLocks noGrp="1"/>
          </p:cNvSpPr>
          <p:nvPr>
            <p:ph idx="1"/>
          </p:nvPr>
        </p:nvSpPr>
        <p:spPr/>
        <p:txBody>
          <a:bodyPr/>
          <a:lstStyle/>
          <a:p>
            <a:endParaRPr lang="en-US"/>
          </a:p>
        </p:txBody>
      </p:sp>
      <p:pic>
        <p:nvPicPr>
          <p:cNvPr id="4" name="Video 4" title="American Football Player">
            <a:hlinkClick r:id="" action="ppaction://media"/>
            <a:extLst>
              <a:ext uri="{FF2B5EF4-FFF2-40B4-BE49-F238E27FC236}">
                <a16:creationId xmlns:a16="http://schemas.microsoft.com/office/drawing/2014/main" id="{9F5F00EC-3F58-24C8-939A-731E68C4A9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0B968C66-C4E0-298C-1731-A003949333C0}"/>
              </a:ext>
            </a:extLst>
          </p:cNvPr>
          <p:cNvSpPr/>
          <p:nvPr/>
        </p:nvSpPr>
        <p:spPr>
          <a:xfrm>
            <a:off x="5372100" y="-342900"/>
            <a:ext cx="6819900" cy="7200900"/>
          </a:xfrm>
          <a:custGeom>
            <a:avLst/>
            <a:gdLst/>
            <a:ahLst/>
            <a:cxnLst/>
            <a:rect l="l" t="t" r="r" b="b"/>
            <a:pathLst>
              <a:path w="6819900" h="6858000">
                <a:moveTo>
                  <a:pt x="2545069" y="3395357"/>
                </a:moveTo>
                <a:cubicBezTo>
                  <a:pt x="2567115" y="3672832"/>
                  <a:pt x="2589085" y="3905810"/>
                  <a:pt x="2610980" y="4094291"/>
                </a:cubicBezTo>
                <a:lnTo>
                  <a:pt x="2462023" y="4094291"/>
                </a:lnTo>
                <a:cubicBezTo>
                  <a:pt x="2473308" y="3946978"/>
                  <a:pt x="2500990" y="3714000"/>
                  <a:pt x="2545069" y="3395357"/>
                </a:cubicBezTo>
                <a:close/>
                <a:moveTo>
                  <a:pt x="610502" y="3309018"/>
                </a:moveTo>
                <a:cubicBezTo>
                  <a:pt x="666690" y="3309018"/>
                  <a:pt x="703693" y="3317584"/>
                  <a:pt x="721509" y="3334715"/>
                </a:cubicBezTo>
                <a:cubicBezTo>
                  <a:pt x="739325" y="3351845"/>
                  <a:pt x="748233" y="3388847"/>
                  <a:pt x="748233" y="3445722"/>
                </a:cubicBezTo>
                <a:lnTo>
                  <a:pt x="748233" y="3582425"/>
                </a:lnTo>
                <a:cubicBezTo>
                  <a:pt x="748233" y="3644095"/>
                  <a:pt x="740524" y="3684695"/>
                  <a:pt x="725106" y="3704224"/>
                </a:cubicBezTo>
                <a:cubicBezTo>
                  <a:pt x="709689" y="3723753"/>
                  <a:pt x="682108" y="3733518"/>
                  <a:pt x="642365" y="3733518"/>
                </a:cubicBezTo>
                <a:cubicBezTo>
                  <a:pt x="633457" y="3733518"/>
                  <a:pt x="622836" y="3733175"/>
                  <a:pt x="610502" y="3732490"/>
                </a:cubicBezTo>
                <a:close/>
                <a:moveTo>
                  <a:pt x="3159104" y="3024306"/>
                </a:moveTo>
                <a:lnTo>
                  <a:pt x="3159104" y="4688385"/>
                </a:lnTo>
                <a:lnTo>
                  <a:pt x="3520905" y="4688385"/>
                </a:lnTo>
                <a:lnTo>
                  <a:pt x="3520905" y="3931892"/>
                </a:lnTo>
                <a:lnTo>
                  <a:pt x="3746003" y="4688385"/>
                </a:lnTo>
                <a:lnTo>
                  <a:pt x="4125278" y="4688385"/>
                </a:lnTo>
                <a:lnTo>
                  <a:pt x="4125278" y="3024306"/>
                </a:lnTo>
                <a:lnTo>
                  <a:pt x="3763476" y="3024306"/>
                </a:lnTo>
                <a:lnTo>
                  <a:pt x="3763476" y="3773604"/>
                </a:lnTo>
                <a:lnTo>
                  <a:pt x="3520905" y="3024306"/>
                </a:lnTo>
                <a:close/>
                <a:moveTo>
                  <a:pt x="2214875" y="3024306"/>
                </a:moveTo>
                <a:lnTo>
                  <a:pt x="1994145" y="4688385"/>
                </a:lnTo>
                <a:lnTo>
                  <a:pt x="2441514" y="4688385"/>
                </a:lnTo>
                <a:lnTo>
                  <a:pt x="2467531" y="4389283"/>
                </a:lnTo>
                <a:lnTo>
                  <a:pt x="2622319" y="4389283"/>
                </a:lnTo>
                <a:lnTo>
                  <a:pt x="2645541" y="4688385"/>
                </a:lnTo>
                <a:lnTo>
                  <a:pt x="3087771" y="4688385"/>
                </a:lnTo>
                <a:lnTo>
                  <a:pt x="2840318" y="3024306"/>
                </a:lnTo>
                <a:close/>
                <a:moveTo>
                  <a:pt x="1235054" y="3024306"/>
                </a:moveTo>
                <a:lnTo>
                  <a:pt x="1235054" y="4688385"/>
                </a:lnTo>
                <a:lnTo>
                  <a:pt x="1930905" y="4688385"/>
                </a:lnTo>
                <a:lnTo>
                  <a:pt x="1930905" y="4355364"/>
                </a:lnTo>
                <a:lnTo>
                  <a:pt x="1667777" y="4355364"/>
                </a:lnTo>
                <a:lnTo>
                  <a:pt x="1667777" y="3024306"/>
                </a:lnTo>
                <a:close/>
                <a:moveTo>
                  <a:pt x="177779" y="3024306"/>
                </a:moveTo>
                <a:lnTo>
                  <a:pt x="177779" y="4688385"/>
                </a:lnTo>
                <a:lnTo>
                  <a:pt x="610502" y="4688385"/>
                </a:lnTo>
                <a:lnTo>
                  <a:pt x="610502" y="4018231"/>
                </a:lnTo>
                <a:lnTo>
                  <a:pt x="726648" y="4018231"/>
                </a:lnTo>
                <a:cubicBezTo>
                  <a:pt x="821210" y="4018231"/>
                  <a:pt x="897784" y="4005211"/>
                  <a:pt x="956371" y="3979173"/>
                </a:cubicBezTo>
                <a:cubicBezTo>
                  <a:pt x="1014958" y="3953134"/>
                  <a:pt x="1055216" y="3915789"/>
                  <a:pt x="1077143" y="3867138"/>
                </a:cubicBezTo>
                <a:cubicBezTo>
                  <a:pt x="1099070" y="3818486"/>
                  <a:pt x="1110034" y="3741055"/>
                  <a:pt x="1110034" y="3634845"/>
                </a:cubicBezTo>
                <a:lnTo>
                  <a:pt x="1110034" y="3489919"/>
                </a:lnTo>
                <a:cubicBezTo>
                  <a:pt x="1110034" y="3385764"/>
                  <a:pt x="1104381" y="3308847"/>
                  <a:pt x="1093074" y="3259168"/>
                </a:cubicBezTo>
                <a:cubicBezTo>
                  <a:pt x="1081768" y="3209489"/>
                  <a:pt x="1060183" y="3167176"/>
                  <a:pt x="1028320" y="3132229"/>
                </a:cubicBezTo>
                <a:cubicBezTo>
                  <a:pt x="996457" y="3097282"/>
                  <a:pt x="948834" y="3070559"/>
                  <a:pt x="885450" y="3052057"/>
                </a:cubicBezTo>
                <a:cubicBezTo>
                  <a:pt x="822066" y="3033556"/>
                  <a:pt x="731445" y="3024306"/>
                  <a:pt x="613585" y="3024306"/>
                </a:cubicBezTo>
                <a:close/>
                <a:moveTo>
                  <a:pt x="630545" y="1343492"/>
                </a:moveTo>
                <a:cubicBezTo>
                  <a:pt x="652590" y="1620967"/>
                  <a:pt x="674560" y="1853945"/>
                  <a:pt x="696455" y="2042426"/>
                </a:cubicBezTo>
                <a:lnTo>
                  <a:pt x="547498" y="2042426"/>
                </a:lnTo>
                <a:cubicBezTo>
                  <a:pt x="558783" y="1895113"/>
                  <a:pt x="586465" y="1662135"/>
                  <a:pt x="630545" y="1343492"/>
                </a:cubicBezTo>
                <a:close/>
                <a:moveTo>
                  <a:pt x="4478060" y="1219123"/>
                </a:moveTo>
                <a:cubicBezTo>
                  <a:pt x="4504784" y="1219123"/>
                  <a:pt x="4522430" y="1229915"/>
                  <a:pt x="4530994" y="1251500"/>
                </a:cubicBezTo>
                <a:cubicBezTo>
                  <a:pt x="4539560" y="1273085"/>
                  <a:pt x="4543842" y="1322593"/>
                  <a:pt x="4543842" y="1400024"/>
                </a:cubicBezTo>
                <a:lnTo>
                  <a:pt x="4543842" y="2164740"/>
                </a:lnTo>
                <a:cubicBezTo>
                  <a:pt x="4543842" y="2262727"/>
                  <a:pt x="4539731" y="2324741"/>
                  <a:pt x="4531508" y="2350780"/>
                </a:cubicBezTo>
                <a:cubicBezTo>
                  <a:pt x="4523286" y="2376818"/>
                  <a:pt x="4504442" y="2389838"/>
                  <a:pt x="4474977" y="2389838"/>
                </a:cubicBezTo>
                <a:cubicBezTo>
                  <a:pt x="4446197" y="2389838"/>
                  <a:pt x="4427868" y="2378531"/>
                  <a:pt x="4419987" y="2355919"/>
                </a:cubicBezTo>
                <a:cubicBezTo>
                  <a:pt x="4412107" y="2333306"/>
                  <a:pt x="4408167" y="2273691"/>
                  <a:pt x="4408167" y="2177074"/>
                </a:cubicBezTo>
                <a:lnTo>
                  <a:pt x="4408167" y="1400024"/>
                </a:lnTo>
                <a:cubicBezTo>
                  <a:pt x="4408167" y="1314370"/>
                  <a:pt x="4414163" y="1262806"/>
                  <a:pt x="4426154" y="1245333"/>
                </a:cubicBezTo>
                <a:cubicBezTo>
                  <a:pt x="4438146" y="1227860"/>
                  <a:pt x="4455448" y="1219123"/>
                  <a:pt x="4478060" y="1219123"/>
                </a:cubicBezTo>
                <a:close/>
                <a:moveTo>
                  <a:pt x="5140304" y="972440"/>
                </a:moveTo>
                <a:lnTo>
                  <a:pt x="5140304" y="2636520"/>
                </a:lnTo>
                <a:lnTo>
                  <a:pt x="5502105" y="2636520"/>
                </a:lnTo>
                <a:lnTo>
                  <a:pt x="5502105" y="1880027"/>
                </a:lnTo>
                <a:lnTo>
                  <a:pt x="5727202" y="2636520"/>
                </a:lnTo>
                <a:lnTo>
                  <a:pt x="6106478" y="2636520"/>
                </a:lnTo>
                <a:lnTo>
                  <a:pt x="6106478" y="972440"/>
                </a:lnTo>
                <a:lnTo>
                  <a:pt x="5744676" y="972440"/>
                </a:lnTo>
                <a:lnTo>
                  <a:pt x="5744676" y="1721739"/>
                </a:lnTo>
                <a:lnTo>
                  <a:pt x="5502105" y="972440"/>
                </a:lnTo>
                <a:close/>
                <a:moveTo>
                  <a:pt x="3378179" y="972440"/>
                </a:moveTo>
                <a:lnTo>
                  <a:pt x="3378179" y="2636520"/>
                </a:lnTo>
                <a:lnTo>
                  <a:pt x="3810902" y="2636520"/>
                </a:lnTo>
                <a:lnTo>
                  <a:pt x="3810902" y="972440"/>
                </a:lnTo>
                <a:close/>
                <a:moveTo>
                  <a:pt x="2332625" y="972440"/>
                </a:moveTo>
                <a:lnTo>
                  <a:pt x="2332625" y="1305462"/>
                </a:lnTo>
                <a:lnTo>
                  <a:pt x="2588558" y="1305462"/>
                </a:lnTo>
                <a:lnTo>
                  <a:pt x="2588558" y="2636520"/>
                </a:lnTo>
                <a:lnTo>
                  <a:pt x="3021280" y="2636520"/>
                </a:lnTo>
                <a:lnTo>
                  <a:pt x="3021280" y="1305462"/>
                </a:lnTo>
                <a:lnTo>
                  <a:pt x="3278241" y="1305462"/>
                </a:lnTo>
                <a:lnTo>
                  <a:pt x="3278241" y="972440"/>
                </a:lnTo>
                <a:close/>
                <a:moveTo>
                  <a:pt x="300350" y="972440"/>
                </a:moveTo>
                <a:lnTo>
                  <a:pt x="79620" y="2636520"/>
                </a:lnTo>
                <a:lnTo>
                  <a:pt x="526989" y="2636520"/>
                </a:lnTo>
                <a:lnTo>
                  <a:pt x="553007" y="2337418"/>
                </a:lnTo>
                <a:lnTo>
                  <a:pt x="707793" y="2337418"/>
                </a:lnTo>
                <a:lnTo>
                  <a:pt x="731016" y="2636520"/>
                </a:lnTo>
                <a:lnTo>
                  <a:pt x="1173246" y="2636520"/>
                </a:lnTo>
                <a:lnTo>
                  <a:pt x="925793" y="972440"/>
                </a:lnTo>
                <a:close/>
                <a:moveTo>
                  <a:pt x="4476004" y="937494"/>
                </a:moveTo>
                <a:cubicBezTo>
                  <a:pt x="4382128" y="937494"/>
                  <a:pt x="4299901" y="952911"/>
                  <a:pt x="4229322" y="983747"/>
                </a:cubicBezTo>
                <a:cubicBezTo>
                  <a:pt x="4158744" y="1014582"/>
                  <a:pt x="4102726" y="1058779"/>
                  <a:pt x="4061270" y="1116339"/>
                </a:cubicBezTo>
                <a:cubicBezTo>
                  <a:pt x="4019814" y="1173898"/>
                  <a:pt x="3995146" y="1237453"/>
                  <a:pt x="3987265" y="1307004"/>
                </a:cubicBezTo>
                <a:cubicBezTo>
                  <a:pt x="3979385" y="1376554"/>
                  <a:pt x="3975445" y="1494928"/>
                  <a:pt x="3975445" y="1662124"/>
                </a:cubicBezTo>
                <a:lnTo>
                  <a:pt x="3975445" y="1946837"/>
                </a:lnTo>
                <a:cubicBezTo>
                  <a:pt x="3975445" y="2118144"/>
                  <a:pt x="3979556" y="2238059"/>
                  <a:pt x="3987779" y="2306582"/>
                </a:cubicBezTo>
                <a:cubicBezTo>
                  <a:pt x="3996002" y="2375105"/>
                  <a:pt x="4021698" y="2438489"/>
                  <a:pt x="4064867" y="2496733"/>
                </a:cubicBezTo>
                <a:cubicBezTo>
                  <a:pt x="4108037" y="2554978"/>
                  <a:pt x="4165082" y="2598661"/>
                  <a:pt x="4236004" y="2627783"/>
                </a:cubicBezTo>
                <a:cubicBezTo>
                  <a:pt x="4306924" y="2656906"/>
                  <a:pt x="4386925" y="2671467"/>
                  <a:pt x="4476004" y="2671467"/>
                </a:cubicBezTo>
                <a:cubicBezTo>
                  <a:pt x="4569881" y="2671467"/>
                  <a:pt x="4652109" y="2656049"/>
                  <a:pt x="4722688" y="2625214"/>
                </a:cubicBezTo>
                <a:cubicBezTo>
                  <a:pt x="4793266" y="2594379"/>
                  <a:pt x="4849284" y="2550181"/>
                  <a:pt x="4890740" y="2492622"/>
                </a:cubicBezTo>
                <a:cubicBezTo>
                  <a:pt x="4932196" y="2435063"/>
                  <a:pt x="4956864" y="2371508"/>
                  <a:pt x="4964744" y="2301957"/>
                </a:cubicBezTo>
                <a:cubicBezTo>
                  <a:pt x="4972625" y="2232406"/>
                  <a:pt x="4976565" y="2114033"/>
                  <a:pt x="4976565" y="1946837"/>
                </a:cubicBezTo>
                <a:lnTo>
                  <a:pt x="4976565" y="1662124"/>
                </a:lnTo>
                <a:cubicBezTo>
                  <a:pt x="4976565" y="1490816"/>
                  <a:pt x="4972454" y="1370901"/>
                  <a:pt x="4964230" y="1302378"/>
                </a:cubicBezTo>
                <a:cubicBezTo>
                  <a:pt x="4956008" y="1233856"/>
                  <a:pt x="4930312" y="1170472"/>
                  <a:pt x="4887142" y="1112227"/>
                </a:cubicBezTo>
                <a:cubicBezTo>
                  <a:pt x="4843973" y="1053983"/>
                  <a:pt x="4786928" y="1010299"/>
                  <a:pt x="4716006" y="981177"/>
                </a:cubicBezTo>
                <a:cubicBezTo>
                  <a:pt x="4645085" y="952055"/>
                  <a:pt x="4565085" y="937494"/>
                  <a:pt x="4476004" y="937494"/>
                </a:cubicBezTo>
                <a:close/>
                <a:moveTo>
                  <a:pt x="1736917" y="937494"/>
                </a:moveTo>
                <a:cubicBezTo>
                  <a:pt x="1643040" y="937494"/>
                  <a:pt x="1559956" y="953425"/>
                  <a:pt x="1487664" y="985288"/>
                </a:cubicBezTo>
                <a:cubicBezTo>
                  <a:pt x="1415373" y="1017152"/>
                  <a:pt x="1358841" y="1060835"/>
                  <a:pt x="1318070" y="1116339"/>
                </a:cubicBezTo>
                <a:cubicBezTo>
                  <a:pt x="1277299" y="1171842"/>
                  <a:pt x="1252802" y="1229573"/>
                  <a:pt x="1244579" y="1289530"/>
                </a:cubicBezTo>
                <a:cubicBezTo>
                  <a:pt x="1236357" y="1349488"/>
                  <a:pt x="1232245" y="1439424"/>
                  <a:pt x="1232245" y="1559340"/>
                </a:cubicBezTo>
                <a:lnTo>
                  <a:pt x="1232245" y="2045510"/>
                </a:lnTo>
                <a:cubicBezTo>
                  <a:pt x="1232245" y="2208594"/>
                  <a:pt x="1245607" y="2330737"/>
                  <a:pt x="1272331" y="2411936"/>
                </a:cubicBezTo>
                <a:cubicBezTo>
                  <a:pt x="1299055" y="2493136"/>
                  <a:pt x="1353531" y="2556691"/>
                  <a:pt x="1435758" y="2602601"/>
                </a:cubicBezTo>
                <a:cubicBezTo>
                  <a:pt x="1517986" y="2648512"/>
                  <a:pt x="1622483" y="2671467"/>
                  <a:pt x="1749251" y="2671467"/>
                </a:cubicBezTo>
                <a:cubicBezTo>
                  <a:pt x="1871222" y="2671467"/>
                  <a:pt x="1973835" y="2644360"/>
                  <a:pt x="2057090" y="2590147"/>
                </a:cubicBezTo>
                <a:cubicBezTo>
                  <a:pt x="2140345" y="2535933"/>
                  <a:pt x="2194136" y="2472799"/>
                  <a:pt x="2218462" y="2400742"/>
                </a:cubicBezTo>
                <a:cubicBezTo>
                  <a:pt x="2242787" y="2328686"/>
                  <a:pt x="2254950" y="2206539"/>
                  <a:pt x="2254950" y="2034300"/>
                </a:cubicBezTo>
                <a:lnTo>
                  <a:pt x="2254950" y="1969449"/>
                </a:lnTo>
                <a:lnTo>
                  <a:pt x="1822228" y="1969449"/>
                </a:lnTo>
                <a:lnTo>
                  <a:pt x="1822228" y="2178616"/>
                </a:lnTo>
                <a:cubicBezTo>
                  <a:pt x="1822228" y="2269976"/>
                  <a:pt x="1817260" y="2328020"/>
                  <a:pt x="1807324" y="2352747"/>
                </a:cubicBezTo>
                <a:cubicBezTo>
                  <a:pt x="1797388" y="2377474"/>
                  <a:pt x="1776317" y="2389838"/>
                  <a:pt x="1744112" y="2389838"/>
                </a:cubicBezTo>
                <a:cubicBezTo>
                  <a:pt x="1710535" y="2389838"/>
                  <a:pt x="1688951" y="2377503"/>
                  <a:pt x="1679357" y="2352835"/>
                </a:cubicBezTo>
                <a:cubicBezTo>
                  <a:pt x="1669764" y="2328167"/>
                  <a:pt x="1664968" y="2275404"/>
                  <a:pt x="1664968" y="2194547"/>
                </a:cubicBezTo>
                <a:lnTo>
                  <a:pt x="1664968" y="1421608"/>
                </a:lnTo>
                <a:cubicBezTo>
                  <a:pt x="1664968" y="1337325"/>
                  <a:pt x="1669764" y="1282507"/>
                  <a:pt x="1679357" y="1257153"/>
                </a:cubicBezTo>
                <a:cubicBezTo>
                  <a:pt x="1688951" y="1231800"/>
                  <a:pt x="1711563" y="1219123"/>
                  <a:pt x="1747195" y="1219123"/>
                </a:cubicBezTo>
                <a:cubicBezTo>
                  <a:pt x="1778716" y="1219123"/>
                  <a:pt x="1799101" y="1229551"/>
                  <a:pt x="1808352" y="1250408"/>
                </a:cubicBezTo>
                <a:cubicBezTo>
                  <a:pt x="1817602" y="1271265"/>
                  <a:pt x="1822228" y="1323744"/>
                  <a:pt x="1822228" y="1407845"/>
                </a:cubicBezTo>
                <a:lnTo>
                  <a:pt x="1822228" y="1697071"/>
                </a:lnTo>
                <a:lnTo>
                  <a:pt x="2254950" y="1697071"/>
                </a:lnTo>
                <a:lnTo>
                  <a:pt x="2254950" y="1538991"/>
                </a:lnTo>
                <a:cubicBezTo>
                  <a:pt x="2254950" y="1383658"/>
                  <a:pt x="2241931" y="1269212"/>
                  <a:pt x="2215892" y="1195651"/>
                </a:cubicBezTo>
                <a:cubicBezTo>
                  <a:pt x="2189853" y="1122091"/>
                  <a:pt x="2135377" y="1060674"/>
                  <a:pt x="2052465" y="1011402"/>
                </a:cubicBezTo>
                <a:cubicBezTo>
                  <a:pt x="1969552" y="962130"/>
                  <a:pt x="1864369" y="937494"/>
                  <a:pt x="1736917" y="937494"/>
                </a:cubicBezTo>
                <a:close/>
                <a:moveTo>
                  <a:pt x="0" y="0"/>
                </a:moveTo>
                <a:lnTo>
                  <a:pt x="6819900" y="0"/>
                </a:lnTo>
                <a:lnTo>
                  <a:pt x="6819900" y="6858000"/>
                </a:lnTo>
                <a:lnTo>
                  <a:pt x="0" y="6858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5366138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54A3-37A4-6118-967E-742869DFF4F5}"/>
              </a:ext>
            </a:extLst>
          </p:cNvPr>
          <p:cNvSpPr>
            <a:spLocks noGrp="1"/>
          </p:cNvSpPr>
          <p:nvPr>
            <p:ph type="title"/>
          </p:nvPr>
        </p:nvSpPr>
        <p:spPr>
          <a:xfrm>
            <a:off x="838200" y="365125"/>
            <a:ext cx="10515600" cy="5811838"/>
          </a:xfrm>
        </p:spPr>
        <p:txBody>
          <a:bodyPr>
            <a:normAutofit/>
          </a:bodyP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Action plan of disseminating the knowledge obtained from the training to your respective countries.</a:t>
            </a:r>
          </a:p>
        </p:txBody>
      </p:sp>
    </p:spTree>
    <p:extLst>
      <p:ext uri="{BB962C8B-B14F-4D97-AF65-F5344CB8AC3E}">
        <p14:creationId xmlns:p14="http://schemas.microsoft.com/office/powerpoint/2010/main" val="119596587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B18D-86B0-1C0C-ED09-C738CE31E36F}"/>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Physiographic Division</a:t>
            </a:r>
          </a:p>
        </p:txBody>
      </p:sp>
      <p:sp>
        <p:nvSpPr>
          <p:cNvPr id="10" name="TextBox 9">
            <a:extLst>
              <a:ext uri="{FF2B5EF4-FFF2-40B4-BE49-F238E27FC236}">
                <a16:creationId xmlns:a16="http://schemas.microsoft.com/office/drawing/2014/main" id="{69C29F93-0A2C-5067-219A-3868729D6747}"/>
              </a:ext>
            </a:extLst>
          </p:cNvPr>
          <p:cNvSpPr txBox="1"/>
          <p:nvPr/>
        </p:nvSpPr>
        <p:spPr>
          <a:xfrm>
            <a:off x="499746" y="7773591"/>
            <a:ext cx="4798961" cy="4031873"/>
          </a:xfrm>
          <a:prstGeom prst="rect">
            <a:avLst/>
          </a:prstGeom>
          <a:noFill/>
        </p:spPr>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rPr>
              <a:t>Mountainous Region </a:t>
            </a:r>
          </a:p>
          <a:p>
            <a:r>
              <a:rPr lang="en-US" sz="3200" dirty="0">
                <a:ln w="0"/>
                <a:solidFill>
                  <a:schemeClr val="accent1"/>
                </a:solidFill>
                <a:effectLst>
                  <a:outerShdw blurRad="38100" dist="25400" dir="5400000" algn="ctr" rotWithShape="0">
                    <a:srgbClr val="6E747A">
                      <a:alpha val="43000"/>
                    </a:srgbClr>
                  </a:outerShdw>
                </a:effectLst>
              </a:rPr>
              <a:t>18%</a:t>
            </a: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                   Hilly Region </a:t>
            </a:r>
          </a:p>
          <a:p>
            <a:r>
              <a:rPr lang="en-US" sz="3200" dirty="0">
                <a:ln w="0"/>
                <a:solidFill>
                  <a:schemeClr val="accent1"/>
                </a:solidFill>
                <a:effectLst>
                  <a:outerShdw blurRad="38100" dist="25400" dir="5400000" algn="ctr" rotWithShape="0">
                    <a:srgbClr val="6E747A">
                      <a:alpha val="43000"/>
                    </a:srgbClr>
                  </a:outerShdw>
                </a:effectLst>
              </a:rPr>
              <a:t>                        65%</a:t>
            </a: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Terai Region 17%</a:t>
            </a:r>
          </a:p>
          <a:p>
            <a:pPr marL="285750" indent="-285750">
              <a:buFontTx/>
              <a:buChar char="-"/>
            </a:pPr>
            <a:endParaRPr lang="en-US" sz="3200" dirty="0">
              <a:ln w="0"/>
              <a:solidFill>
                <a:schemeClr val="accent1"/>
              </a:solidFill>
              <a:effectLst>
                <a:outerShdw blurRad="38100" dist="25400" dir="5400000" algn="ctr" rotWithShape="0">
                  <a:srgbClr val="6E747A">
                    <a:alpha val="43000"/>
                  </a:srgbClr>
                </a:outerShdw>
              </a:effectLst>
            </a:endParaRPr>
          </a:p>
        </p:txBody>
      </p:sp>
      <p:pic>
        <p:nvPicPr>
          <p:cNvPr id="16" name="Picture 15">
            <a:extLst>
              <a:ext uri="{FF2B5EF4-FFF2-40B4-BE49-F238E27FC236}">
                <a16:creationId xmlns:a16="http://schemas.microsoft.com/office/drawing/2014/main" id="{9D8FD67C-5558-165B-E1C8-40169A06E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3709340"/>
            <a:ext cx="1603963" cy="110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BEF29DD6-5E15-7BD2-4A0F-1275068A3D7A}"/>
              </a:ext>
            </a:extLst>
          </p:cNvPr>
          <p:cNvSpPr txBox="1"/>
          <p:nvPr/>
        </p:nvSpPr>
        <p:spPr>
          <a:xfrm>
            <a:off x="2725412" y="3619866"/>
            <a:ext cx="2634403" cy="1077218"/>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Ubuntu" panose="020B0504030602030204" pitchFamily="34" charset="0"/>
              </a:rPr>
              <a:t>Hilly Region </a:t>
            </a:r>
          </a:p>
          <a:p>
            <a:r>
              <a:rPr lang="en-US" sz="3200" dirty="0">
                <a:ln w="0"/>
                <a:effectLst>
                  <a:outerShdw blurRad="38100" dist="19050" dir="2700000" algn="tl" rotWithShape="0">
                    <a:schemeClr val="dk1">
                      <a:alpha val="40000"/>
                    </a:schemeClr>
                  </a:outerShdw>
                </a:effectLst>
                <a:latin typeface="Ubuntu" panose="020B0504030602030204" pitchFamily="34" charset="0"/>
              </a:rPr>
              <a:t>42% </a:t>
            </a:r>
          </a:p>
        </p:txBody>
      </p:sp>
      <p:pic>
        <p:nvPicPr>
          <p:cNvPr id="18" name="Picture 17">
            <a:extLst>
              <a:ext uri="{FF2B5EF4-FFF2-40B4-BE49-F238E27FC236}">
                <a16:creationId xmlns:a16="http://schemas.microsoft.com/office/drawing/2014/main" id="{BBE70912-0899-2A73-D94B-3D3228D7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35" y="5247987"/>
            <a:ext cx="1649046" cy="1102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62D3964C-A6DC-8EE4-B9A8-B86297AADF39}"/>
              </a:ext>
            </a:extLst>
          </p:cNvPr>
          <p:cNvSpPr txBox="1"/>
          <p:nvPr/>
        </p:nvSpPr>
        <p:spPr>
          <a:xfrm>
            <a:off x="2725412" y="5276289"/>
            <a:ext cx="2634403" cy="1077218"/>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Ubuntu" panose="020B0504030602030204" pitchFamily="34" charset="0"/>
              </a:rPr>
              <a:t>Terai Region </a:t>
            </a:r>
          </a:p>
          <a:p>
            <a:r>
              <a:rPr lang="en-US" sz="3200" dirty="0">
                <a:ln w="0"/>
                <a:effectLst>
                  <a:outerShdw blurRad="38100" dist="19050" dir="2700000" algn="tl" rotWithShape="0">
                    <a:schemeClr val="dk1">
                      <a:alpha val="40000"/>
                    </a:schemeClr>
                  </a:outerShdw>
                </a:effectLst>
                <a:latin typeface="Ubuntu" panose="020B0504030602030204" pitchFamily="34" charset="0"/>
              </a:rPr>
              <a:t>23% </a:t>
            </a:r>
          </a:p>
        </p:txBody>
      </p:sp>
      <p:pic>
        <p:nvPicPr>
          <p:cNvPr id="21" name="Picture 20">
            <a:extLst>
              <a:ext uri="{FF2B5EF4-FFF2-40B4-BE49-F238E27FC236}">
                <a16:creationId xmlns:a16="http://schemas.microsoft.com/office/drawing/2014/main" id="{BFB4E6EA-287C-F5E5-5BED-CE17D42053CA}"/>
              </a:ext>
            </a:extLst>
          </p:cNvPr>
          <p:cNvPicPr>
            <a:picLocks noChangeAspect="1"/>
          </p:cNvPicPr>
          <p:nvPr/>
        </p:nvPicPr>
        <p:blipFill rotWithShape="1">
          <a:blip r:embed="rId4">
            <a:extLst>
              <a:ext uri="{28A0092B-C50C-407E-A947-70E740481C1C}">
                <a14:useLocalDpi xmlns:a14="http://schemas.microsoft.com/office/drawing/2010/main" val="0"/>
              </a:ext>
            </a:extLst>
          </a:blip>
          <a:srcRect l="-1492" t="1183" r="1492" b="31228"/>
          <a:stretch/>
        </p:blipFill>
        <p:spPr>
          <a:xfrm>
            <a:off x="824544" y="1954936"/>
            <a:ext cx="1610452" cy="1325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F9DC2F11-24C6-CAF5-08CC-6502ACC7CC4E}"/>
              </a:ext>
            </a:extLst>
          </p:cNvPr>
          <p:cNvSpPr txBox="1"/>
          <p:nvPr/>
        </p:nvSpPr>
        <p:spPr>
          <a:xfrm>
            <a:off x="2725412" y="1963443"/>
            <a:ext cx="2634403" cy="1077218"/>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latin typeface="Ubuntu" panose="020B0504030602030204" pitchFamily="34" charset="0"/>
              </a:rPr>
              <a:t>Mountainous</a:t>
            </a:r>
            <a:r>
              <a:rPr lang="en-US" sz="3200" dirty="0">
                <a:ln w="0"/>
                <a:effectLst>
                  <a:outerShdw blurRad="38100" dist="19050" dir="2700000" algn="tl" rotWithShape="0">
                    <a:schemeClr val="dk1">
                      <a:alpha val="40000"/>
                    </a:schemeClr>
                  </a:outerShdw>
                </a:effectLst>
                <a:latin typeface="Ubuntu" panose="020B0504030602030204" pitchFamily="34" charset="0"/>
              </a:rPr>
              <a:t>  Region  35% </a:t>
            </a:r>
          </a:p>
        </p:txBody>
      </p:sp>
      <p:pic>
        <p:nvPicPr>
          <p:cNvPr id="6" name="Content Placeholder 5">
            <a:extLst>
              <a:ext uri="{FF2B5EF4-FFF2-40B4-BE49-F238E27FC236}">
                <a16:creationId xmlns:a16="http://schemas.microsoft.com/office/drawing/2014/main" id="{18F1B5A8-9237-5527-FEC8-D487BA34A49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11097" y="1666004"/>
            <a:ext cx="6741250" cy="4684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314215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791D-8267-2316-41AE-FB846FF60AAE}"/>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Objectives Definition: </a:t>
            </a:r>
          </a:p>
        </p:txBody>
      </p:sp>
      <p:sp>
        <p:nvSpPr>
          <p:cNvPr id="3" name="Content Placeholder 2">
            <a:extLst>
              <a:ext uri="{FF2B5EF4-FFF2-40B4-BE49-F238E27FC236}">
                <a16:creationId xmlns:a16="http://schemas.microsoft.com/office/drawing/2014/main" id="{943B5A94-371D-1C73-166D-0907D6117281}"/>
              </a:ext>
            </a:extLst>
          </p:cNvPr>
          <p:cNvSpPr>
            <a:spLocks noGrp="1"/>
          </p:cNvSpPr>
          <p:nvPr>
            <p:ph idx="1"/>
          </p:nvPr>
        </p:nvSpPr>
        <p:spPr>
          <a:xfrm>
            <a:off x="838200" y="1825625"/>
            <a:ext cx="7668491" cy="4351338"/>
          </a:xfrm>
        </p:spPr>
        <p:txBody>
          <a:bodyPr>
            <a:normAutofit lnSpcReduction="10000"/>
          </a:bodyPr>
          <a:lstStyle/>
          <a:p>
            <a:r>
              <a:rPr lang="en-US" sz="3200" b="1" dirty="0">
                <a:solidFill>
                  <a:srgbClr val="FF0000"/>
                </a:solidFill>
              </a:rPr>
              <a:t>Purpose</a:t>
            </a:r>
            <a:r>
              <a:rPr lang="en-US" sz="3200" b="1" dirty="0"/>
              <a:t>: Clearly outline the goals of dissemination, such as improving postharvest practices, reducing losses, and enhancing market access.</a:t>
            </a:r>
          </a:p>
          <a:p>
            <a:r>
              <a:rPr lang="en-US" sz="3200" b="1" dirty="0">
                <a:solidFill>
                  <a:srgbClr val="FF0000"/>
                </a:solidFill>
              </a:rPr>
              <a:t>Outcomes</a:t>
            </a:r>
            <a:r>
              <a:rPr lang="en-US" sz="3200" b="1" dirty="0"/>
              <a:t>: Identify the desired outcomes, like increased awareness, adoption of best practices, and policy changes.</a:t>
            </a:r>
          </a:p>
          <a:p>
            <a:r>
              <a:rPr lang="en-US" sz="3200" b="1" dirty="0" err="1"/>
              <a:t>Eg</a:t>
            </a:r>
            <a:r>
              <a:rPr lang="en-US" sz="3200" b="1" dirty="0"/>
              <a:t>: 	</a:t>
            </a:r>
          </a:p>
          <a:p>
            <a:pPr lvl="1"/>
            <a:r>
              <a:rPr lang="en-US" sz="2800" b="1" dirty="0"/>
              <a:t>Improve post harvest management practices among farmers in Province No.2, Nepal. </a:t>
            </a:r>
          </a:p>
          <a:p>
            <a:endParaRPr lang="en-US" sz="3200" b="1" dirty="0"/>
          </a:p>
        </p:txBody>
      </p:sp>
      <p:pic>
        <p:nvPicPr>
          <p:cNvPr id="5" name="Graphic 4">
            <a:extLst>
              <a:ext uri="{FF2B5EF4-FFF2-40B4-BE49-F238E27FC236}">
                <a16:creationId xmlns:a16="http://schemas.microsoft.com/office/drawing/2014/main" id="{72B3CF4D-4376-CF10-C31F-22504F7D44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9325" y="1495816"/>
            <a:ext cx="2104056" cy="2104056"/>
          </a:xfrm>
          <a:prstGeom prst="rect">
            <a:avLst/>
          </a:prstGeom>
        </p:spPr>
      </p:pic>
      <p:pic>
        <p:nvPicPr>
          <p:cNvPr id="7" name="Graphic 6">
            <a:extLst>
              <a:ext uri="{FF2B5EF4-FFF2-40B4-BE49-F238E27FC236}">
                <a16:creationId xmlns:a16="http://schemas.microsoft.com/office/drawing/2014/main" id="{9FAB2C71-FEF1-E328-60C6-22ADB22F66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820" y="3794744"/>
            <a:ext cx="2698131" cy="2698131"/>
          </a:xfrm>
          <a:prstGeom prst="rect">
            <a:avLst/>
          </a:prstGeom>
        </p:spPr>
      </p:pic>
    </p:spTree>
    <p:extLst>
      <p:ext uri="{BB962C8B-B14F-4D97-AF65-F5344CB8AC3E}">
        <p14:creationId xmlns:p14="http://schemas.microsoft.com/office/powerpoint/2010/main" val="399264758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8297-E8CC-098A-9A41-D7A595E9AC48}"/>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Target Audience : </a:t>
            </a:r>
          </a:p>
        </p:txBody>
      </p:sp>
      <p:sp>
        <p:nvSpPr>
          <p:cNvPr id="3" name="Content Placeholder 2">
            <a:extLst>
              <a:ext uri="{FF2B5EF4-FFF2-40B4-BE49-F238E27FC236}">
                <a16:creationId xmlns:a16="http://schemas.microsoft.com/office/drawing/2014/main" id="{2C6B4196-BE4A-1DB6-C7A7-D9A57900F968}"/>
              </a:ext>
            </a:extLst>
          </p:cNvPr>
          <p:cNvSpPr>
            <a:spLocks noGrp="1"/>
          </p:cNvSpPr>
          <p:nvPr>
            <p:ph idx="1"/>
          </p:nvPr>
        </p:nvSpPr>
        <p:spPr>
          <a:xfrm>
            <a:off x="838201" y="1825625"/>
            <a:ext cx="6061364" cy="4351338"/>
          </a:xfrm>
        </p:spPr>
        <p:txBody>
          <a:bodyPr>
            <a:normAutofit fontScale="85000" lnSpcReduction="20000"/>
          </a:bodyPr>
          <a:lstStyle/>
          <a:p>
            <a:pPr algn="just">
              <a:buFont typeface="Arial" panose="020B0604020202020204" pitchFamily="34" charset="0"/>
              <a:buChar char="•"/>
            </a:pPr>
            <a:r>
              <a:rPr lang="en-US" sz="3600" b="1" dirty="0">
                <a:solidFill>
                  <a:srgbClr val="FF0000"/>
                </a:solidFill>
              </a:rPr>
              <a:t>Primary Audiences</a:t>
            </a:r>
            <a:r>
              <a:rPr lang="en-US" sz="3600" b="1" dirty="0"/>
              <a:t>: Farmers, agricultural extension workers, policymakers, and industry stakeholders.</a:t>
            </a:r>
          </a:p>
          <a:p>
            <a:pPr algn="just">
              <a:buFont typeface="Arial" panose="020B0604020202020204" pitchFamily="34" charset="0"/>
              <a:buChar char="•"/>
            </a:pPr>
            <a:r>
              <a:rPr lang="en-US" sz="3600" b="1" dirty="0">
                <a:solidFill>
                  <a:srgbClr val="FF0000"/>
                </a:solidFill>
              </a:rPr>
              <a:t>Secondary Audiences</a:t>
            </a:r>
            <a:r>
              <a:rPr lang="en-US" sz="3600" b="1" dirty="0"/>
              <a:t>: Academic institutions, NGOs, and the general public.</a:t>
            </a:r>
          </a:p>
          <a:p>
            <a:pPr algn="just">
              <a:buFont typeface="Arial" panose="020B0604020202020204" pitchFamily="34" charset="0"/>
              <a:buChar char="•"/>
            </a:pPr>
            <a:r>
              <a:rPr lang="en-US" sz="3600" b="1" dirty="0" err="1"/>
              <a:t>Eg</a:t>
            </a:r>
            <a:r>
              <a:rPr lang="en-US" sz="3600" b="1" dirty="0"/>
              <a:t>: </a:t>
            </a:r>
          </a:p>
          <a:p>
            <a:pPr lvl="1" algn="just"/>
            <a:r>
              <a:rPr lang="en-US" sz="3200" b="1" dirty="0"/>
              <a:t>5000 farmers from 50 agricultural extension workers , and </a:t>
            </a:r>
          </a:p>
          <a:p>
            <a:pPr lvl="1" algn="just"/>
            <a:r>
              <a:rPr lang="en-US" sz="3200" b="1" dirty="0"/>
              <a:t>10 local policymakers. </a:t>
            </a:r>
          </a:p>
          <a:p>
            <a:pPr marL="0" indent="0" algn="just">
              <a:buNone/>
            </a:pPr>
            <a:endParaRPr lang="en-US" sz="3600" b="1" dirty="0"/>
          </a:p>
          <a:p>
            <a:pPr lvl="1" algn="just"/>
            <a:endParaRPr lang="en-US" sz="3200" b="1" dirty="0"/>
          </a:p>
          <a:p>
            <a:pPr algn="just"/>
            <a:endParaRPr lang="en-US" sz="3600" b="1" dirty="0"/>
          </a:p>
        </p:txBody>
      </p:sp>
      <p:pic>
        <p:nvPicPr>
          <p:cNvPr id="5" name="Graphic 4">
            <a:extLst>
              <a:ext uri="{FF2B5EF4-FFF2-40B4-BE49-F238E27FC236}">
                <a16:creationId xmlns:a16="http://schemas.microsoft.com/office/drawing/2014/main" id="{E157E846-79C8-2AD2-1AED-E72F78568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0564" y="1637434"/>
            <a:ext cx="4481945" cy="4481945"/>
          </a:xfrm>
          <a:prstGeom prst="rect">
            <a:avLst/>
          </a:prstGeom>
        </p:spPr>
      </p:pic>
    </p:spTree>
    <p:extLst>
      <p:ext uri="{BB962C8B-B14F-4D97-AF65-F5344CB8AC3E}">
        <p14:creationId xmlns:p14="http://schemas.microsoft.com/office/powerpoint/2010/main" val="24285241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73E0-E0A0-3FD2-2F13-774046B6F755}"/>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Key Messages: </a:t>
            </a:r>
          </a:p>
        </p:txBody>
      </p:sp>
      <p:sp>
        <p:nvSpPr>
          <p:cNvPr id="3" name="Content Placeholder 2">
            <a:extLst>
              <a:ext uri="{FF2B5EF4-FFF2-40B4-BE49-F238E27FC236}">
                <a16:creationId xmlns:a16="http://schemas.microsoft.com/office/drawing/2014/main" id="{4969A7B3-5E38-1332-75BB-CB67F4D2213D}"/>
              </a:ext>
            </a:extLst>
          </p:cNvPr>
          <p:cNvSpPr>
            <a:spLocks noGrp="1"/>
          </p:cNvSpPr>
          <p:nvPr>
            <p:ph idx="1"/>
          </p:nvPr>
        </p:nvSpPr>
        <p:spPr>
          <a:xfrm>
            <a:off x="838200" y="1825625"/>
            <a:ext cx="7779327" cy="4351338"/>
          </a:xfrm>
        </p:spPr>
        <p:txBody>
          <a:bodyPr>
            <a:normAutofit fontScale="92500" lnSpcReduction="20000"/>
          </a:bodyPr>
          <a:lstStyle/>
          <a:p>
            <a:pPr algn="l">
              <a:buFont typeface="Arial" panose="020B0604020202020204" pitchFamily="34" charset="0"/>
              <a:buChar char="•"/>
            </a:pPr>
            <a:r>
              <a:rPr lang="en-US" sz="3600" b="1" dirty="0">
                <a:solidFill>
                  <a:srgbClr val="FF0000"/>
                </a:solidFill>
              </a:rPr>
              <a:t>Core</a:t>
            </a:r>
            <a:r>
              <a:rPr lang="en-US" sz="3600" b="1" dirty="0"/>
              <a:t> </a:t>
            </a:r>
            <a:r>
              <a:rPr lang="en-US" sz="3600" b="1" dirty="0">
                <a:solidFill>
                  <a:srgbClr val="FF0000"/>
                </a:solidFill>
              </a:rPr>
              <a:t>Content</a:t>
            </a:r>
            <a:r>
              <a:rPr lang="en-US" sz="3600" b="1" dirty="0"/>
              <a:t>: Focus on the importance of proper storage, preservation techniques, and efficient distribution methods.</a:t>
            </a:r>
          </a:p>
          <a:p>
            <a:pPr algn="l">
              <a:buFont typeface="Arial" panose="020B0604020202020204" pitchFamily="34" charset="0"/>
              <a:buChar char="•"/>
            </a:pPr>
            <a:r>
              <a:rPr lang="en-US" sz="3600" b="1" dirty="0">
                <a:solidFill>
                  <a:srgbClr val="FF0000"/>
                </a:solidFill>
              </a:rPr>
              <a:t>Tailored</a:t>
            </a:r>
            <a:r>
              <a:rPr lang="en-US" sz="3600" b="1" dirty="0"/>
              <a:t> </a:t>
            </a:r>
            <a:r>
              <a:rPr lang="en-US" sz="3600" b="1" dirty="0">
                <a:solidFill>
                  <a:srgbClr val="FF0000"/>
                </a:solidFill>
              </a:rPr>
              <a:t>Messages</a:t>
            </a:r>
            <a:r>
              <a:rPr lang="en-US" sz="3600" b="1" dirty="0"/>
              <a:t>: Customize messages for different audiences to ensure relevance and engagement. </a:t>
            </a:r>
          </a:p>
          <a:p>
            <a:pPr algn="l">
              <a:buFont typeface="Arial" panose="020B0604020202020204" pitchFamily="34" charset="0"/>
              <a:buChar char="•"/>
            </a:pPr>
            <a:r>
              <a:rPr lang="en-US" sz="3600" b="1" dirty="0" err="1"/>
              <a:t>Eg</a:t>
            </a:r>
            <a:r>
              <a:rPr lang="en-US" sz="3600" b="1" dirty="0"/>
              <a:t>: </a:t>
            </a:r>
          </a:p>
          <a:p>
            <a:pPr lvl="1"/>
            <a:r>
              <a:rPr lang="en-US" sz="3200" b="1" dirty="0"/>
              <a:t>Importance of reducing post harvest losses, </a:t>
            </a:r>
          </a:p>
          <a:p>
            <a:pPr lvl="1"/>
            <a:r>
              <a:rPr lang="en-US" sz="3200" b="1" dirty="0"/>
              <a:t>benefits of modern storage techniques, and </a:t>
            </a:r>
          </a:p>
          <a:p>
            <a:pPr lvl="1"/>
            <a:r>
              <a:rPr lang="en-US" sz="3200" b="1" dirty="0"/>
              <a:t>efficient distribution methods. </a:t>
            </a:r>
          </a:p>
          <a:p>
            <a:endParaRPr lang="en-US" sz="3600" b="1" dirty="0"/>
          </a:p>
        </p:txBody>
      </p:sp>
      <p:pic>
        <p:nvPicPr>
          <p:cNvPr id="5" name="Graphic 4">
            <a:extLst>
              <a:ext uri="{FF2B5EF4-FFF2-40B4-BE49-F238E27FC236}">
                <a16:creationId xmlns:a16="http://schemas.microsoft.com/office/drawing/2014/main" id="{5B8419BF-F639-6652-A25B-1F3C6549AE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5091" y="1618582"/>
            <a:ext cx="1810418" cy="1810418"/>
          </a:xfrm>
          <a:prstGeom prst="rect">
            <a:avLst/>
          </a:prstGeom>
        </p:spPr>
      </p:pic>
      <p:pic>
        <p:nvPicPr>
          <p:cNvPr id="7" name="Graphic 6">
            <a:extLst>
              <a:ext uri="{FF2B5EF4-FFF2-40B4-BE49-F238E27FC236}">
                <a16:creationId xmlns:a16="http://schemas.microsoft.com/office/drawing/2014/main" id="{0F2CA381-8173-629D-B9BE-2CF728BA7B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582" y="3621954"/>
            <a:ext cx="2265218" cy="2265218"/>
          </a:xfrm>
          <a:prstGeom prst="rect">
            <a:avLst/>
          </a:prstGeom>
        </p:spPr>
      </p:pic>
    </p:spTree>
    <p:extLst>
      <p:ext uri="{BB962C8B-B14F-4D97-AF65-F5344CB8AC3E}">
        <p14:creationId xmlns:p14="http://schemas.microsoft.com/office/powerpoint/2010/main" val="263577957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2F15-0490-32FD-BE68-203FC68B58DB}"/>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Dissemination Methods: </a:t>
            </a:r>
          </a:p>
        </p:txBody>
      </p:sp>
      <p:sp>
        <p:nvSpPr>
          <p:cNvPr id="3" name="Content Placeholder 2">
            <a:extLst>
              <a:ext uri="{FF2B5EF4-FFF2-40B4-BE49-F238E27FC236}">
                <a16:creationId xmlns:a16="http://schemas.microsoft.com/office/drawing/2014/main" id="{FFAB34FB-CEEB-F6B1-2C6E-C7AFBA4D2E98}"/>
              </a:ext>
            </a:extLst>
          </p:cNvPr>
          <p:cNvSpPr>
            <a:spLocks noGrp="1"/>
          </p:cNvSpPr>
          <p:nvPr>
            <p:ph idx="1"/>
          </p:nvPr>
        </p:nvSpPr>
        <p:spPr>
          <a:xfrm>
            <a:off x="838199" y="1825625"/>
            <a:ext cx="7779327" cy="4351338"/>
          </a:xfrm>
        </p:spPr>
        <p:txBody>
          <a:bodyPr>
            <a:normAutofit fontScale="92500" lnSpcReduction="10000"/>
          </a:bodyPr>
          <a:lstStyle/>
          <a:p>
            <a:pPr algn="l">
              <a:buFont typeface="Arial" panose="020B0604020202020204" pitchFamily="34" charset="0"/>
              <a:buChar char="•"/>
            </a:pPr>
            <a:r>
              <a:rPr lang="en-US" sz="3600" b="1" dirty="0">
                <a:solidFill>
                  <a:srgbClr val="FF0000"/>
                </a:solidFill>
              </a:rPr>
              <a:t>Workshops and Seminars:</a:t>
            </a:r>
            <a:r>
              <a:rPr lang="en-US" sz="3600" b="1" dirty="0"/>
              <a:t> Conduct training sessions and workshops for farmers and extension workers. </a:t>
            </a:r>
          </a:p>
          <a:p>
            <a:pPr lvl="1"/>
            <a:r>
              <a:rPr lang="en-US" sz="3200" b="1" dirty="0" err="1"/>
              <a:t>Eg</a:t>
            </a:r>
            <a:r>
              <a:rPr lang="en-US" sz="3200" b="1" dirty="0"/>
              <a:t>: Conduct 10 workshops in different districts.  </a:t>
            </a:r>
          </a:p>
          <a:p>
            <a:pPr algn="l">
              <a:buFont typeface="Arial" panose="020B0604020202020204" pitchFamily="34" charset="0"/>
              <a:buChar char="•"/>
            </a:pPr>
            <a:r>
              <a:rPr lang="en-US" sz="3600" b="1" dirty="0">
                <a:solidFill>
                  <a:srgbClr val="FF0000"/>
                </a:solidFill>
              </a:rPr>
              <a:t>Publications</a:t>
            </a:r>
            <a:r>
              <a:rPr lang="en-US" sz="3600" b="1" dirty="0"/>
              <a:t>: Create manuals, brochures, and articles to distribute knowledge widely.</a:t>
            </a:r>
          </a:p>
          <a:p>
            <a:pPr lvl="1"/>
            <a:r>
              <a:rPr lang="en-US" sz="3200" b="1" dirty="0" err="1"/>
              <a:t>Eg</a:t>
            </a:r>
            <a:r>
              <a:rPr lang="en-US" sz="3200" b="1" dirty="0"/>
              <a:t>: Distribution of 10,000 brochures and 5000 manuals. </a:t>
            </a:r>
          </a:p>
          <a:p>
            <a:endParaRPr lang="en-US" sz="3600" b="1" dirty="0"/>
          </a:p>
        </p:txBody>
      </p:sp>
      <p:pic>
        <p:nvPicPr>
          <p:cNvPr id="5" name="Graphic 4">
            <a:extLst>
              <a:ext uri="{FF2B5EF4-FFF2-40B4-BE49-F238E27FC236}">
                <a16:creationId xmlns:a16="http://schemas.microsoft.com/office/drawing/2014/main" id="{713120F9-D813-E57A-3ECC-13CA75D8C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62691" y="4149004"/>
            <a:ext cx="2286000" cy="2286000"/>
          </a:xfrm>
          <a:prstGeom prst="rect">
            <a:avLst/>
          </a:prstGeom>
        </p:spPr>
      </p:pic>
      <p:pic>
        <p:nvPicPr>
          <p:cNvPr id="7" name="Graphic 6">
            <a:extLst>
              <a:ext uri="{FF2B5EF4-FFF2-40B4-BE49-F238E27FC236}">
                <a16:creationId xmlns:a16="http://schemas.microsoft.com/office/drawing/2014/main" id="{2D6DCE4F-ACB2-7091-0723-EDF18288B9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2691" y="1791043"/>
            <a:ext cx="2073654" cy="2073654"/>
          </a:xfrm>
          <a:prstGeom prst="rect">
            <a:avLst/>
          </a:prstGeom>
        </p:spPr>
      </p:pic>
    </p:spTree>
    <p:extLst>
      <p:ext uri="{BB962C8B-B14F-4D97-AF65-F5344CB8AC3E}">
        <p14:creationId xmlns:p14="http://schemas.microsoft.com/office/powerpoint/2010/main" val="202593536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2C43-9095-7DAD-33BC-5A1C90E04E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3C7776E-8EAC-1138-30A4-7B8FF800C04D}"/>
              </a:ext>
            </a:extLst>
          </p:cNvPr>
          <p:cNvSpPr>
            <a:spLocks noGrp="1"/>
          </p:cNvSpPr>
          <p:nvPr>
            <p:ph idx="1"/>
          </p:nvPr>
        </p:nvSpPr>
        <p:spPr>
          <a:xfrm>
            <a:off x="838200" y="1825625"/>
            <a:ext cx="6518564" cy="4351338"/>
          </a:xfrm>
        </p:spPr>
        <p:txBody>
          <a:bodyPr>
            <a:normAutofit fontScale="92500"/>
          </a:bodyPr>
          <a:lstStyle/>
          <a:p>
            <a:pPr algn="just">
              <a:buFont typeface="Arial" panose="020B0604020202020204" pitchFamily="34" charset="0"/>
              <a:buChar char="•"/>
            </a:pPr>
            <a:r>
              <a:rPr lang="en-US" sz="3200" b="1" dirty="0">
                <a:solidFill>
                  <a:srgbClr val="FF0000"/>
                </a:solidFill>
              </a:rPr>
              <a:t>Digital Platforms</a:t>
            </a:r>
            <a:r>
              <a:rPr lang="en-US" sz="3200" b="1" dirty="0"/>
              <a:t>: Use social media, websites, and online forums to reach a broader audience.</a:t>
            </a:r>
          </a:p>
          <a:p>
            <a:pPr lvl="1" algn="just"/>
            <a:r>
              <a:rPr lang="en-US" sz="2800" b="1" dirty="0"/>
              <a:t>Launching a social media campaign targeting young farmers. </a:t>
            </a:r>
          </a:p>
          <a:p>
            <a:pPr algn="just">
              <a:buFont typeface="Arial" panose="020B0604020202020204" pitchFamily="34" charset="0"/>
              <a:buChar char="•"/>
            </a:pPr>
            <a:r>
              <a:rPr lang="en-US" sz="3200" b="1" dirty="0">
                <a:solidFill>
                  <a:srgbClr val="FF0000"/>
                </a:solidFill>
              </a:rPr>
              <a:t>Media</a:t>
            </a:r>
            <a:r>
              <a:rPr lang="en-US" sz="3200" b="1" dirty="0"/>
              <a:t> </a:t>
            </a:r>
            <a:r>
              <a:rPr lang="en-US" sz="3200" b="1" dirty="0">
                <a:solidFill>
                  <a:srgbClr val="FF0000"/>
                </a:solidFill>
              </a:rPr>
              <a:t>Engagement</a:t>
            </a:r>
            <a:r>
              <a:rPr lang="en-US" sz="3200" b="1" dirty="0"/>
              <a:t>: Collaborate with local media to broadcast information through TV, radio, and newspapers.</a:t>
            </a:r>
          </a:p>
          <a:p>
            <a:pPr lvl="1" algn="just"/>
            <a:r>
              <a:rPr lang="en-US" sz="2800" b="1" dirty="0" err="1"/>
              <a:t>Eg</a:t>
            </a:r>
            <a:r>
              <a:rPr lang="en-US" sz="2800" b="1" dirty="0"/>
              <a:t>: </a:t>
            </a:r>
            <a:r>
              <a:rPr lang="en-US" sz="2800" b="1" dirty="0" err="1"/>
              <a:t>Parternering</a:t>
            </a:r>
            <a:r>
              <a:rPr lang="en-US" sz="2800" b="1" dirty="0"/>
              <a:t> with local radio stations for weekly agricultural programs. </a:t>
            </a:r>
          </a:p>
          <a:p>
            <a:pPr algn="just"/>
            <a:endParaRPr lang="en-US" sz="3200" b="1" dirty="0"/>
          </a:p>
        </p:txBody>
      </p:sp>
      <p:pic>
        <p:nvPicPr>
          <p:cNvPr id="5" name="Graphic 4">
            <a:extLst>
              <a:ext uri="{FF2B5EF4-FFF2-40B4-BE49-F238E27FC236}">
                <a16:creationId xmlns:a16="http://schemas.microsoft.com/office/drawing/2014/main" id="{B634DA8F-96DA-B97B-C642-3E372FAE7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4543" y="1532424"/>
            <a:ext cx="2303547" cy="2303547"/>
          </a:xfrm>
          <a:prstGeom prst="rect">
            <a:avLst/>
          </a:prstGeom>
        </p:spPr>
      </p:pic>
      <p:pic>
        <p:nvPicPr>
          <p:cNvPr id="7" name="Graphic 6">
            <a:extLst>
              <a:ext uri="{FF2B5EF4-FFF2-40B4-BE49-F238E27FC236}">
                <a16:creationId xmlns:a16="http://schemas.microsoft.com/office/drawing/2014/main" id="{2E431453-9F01-25B1-331B-8BD6A71FED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5745" y="3815570"/>
            <a:ext cx="2909455" cy="2909455"/>
          </a:xfrm>
          <a:prstGeom prst="rect">
            <a:avLst/>
          </a:prstGeom>
        </p:spPr>
      </p:pic>
    </p:spTree>
    <p:extLst>
      <p:ext uri="{BB962C8B-B14F-4D97-AF65-F5344CB8AC3E}">
        <p14:creationId xmlns:p14="http://schemas.microsoft.com/office/powerpoint/2010/main" val="11017816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FA97-6E57-1AE9-8BE9-1E292B407D70}"/>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Plan Implementation: </a:t>
            </a:r>
          </a:p>
        </p:txBody>
      </p:sp>
      <p:sp>
        <p:nvSpPr>
          <p:cNvPr id="3" name="Content Placeholder 2">
            <a:extLst>
              <a:ext uri="{FF2B5EF4-FFF2-40B4-BE49-F238E27FC236}">
                <a16:creationId xmlns:a16="http://schemas.microsoft.com/office/drawing/2014/main" id="{ABCC5A65-B2AE-1029-C7A9-69EFC036983C}"/>
              </a:ext>
            </a:extLst>
          </p:cNvPr>
          <p:cNvSpPr>
            <a:spLocks noGrp="1"/>
          </p:cNvSpPr>
          <p:nvPr>
            <p:ph idx="1"/>
          </p:nvPr>
        </p:nvSpPr>
        <p:spPr>
          <a:xfrm>
            <a:off x="838200" y="1825625"/>
            <a:ext cx="7058891" cy="4351338"/>
          </a:xfrm>
        </p:spPr>
        <p:txBody>
          <a:bodyPr>
            <a:normAutofit/>
          </a:bodyPr>
          <a:lstStyle/>
          <a:p>
            <a:pPr algn="just">
              <a:buFont typeface="Arial" panose="020B0604020202020204" pitchFamily="34" charset="0"/>
              <a:buChar char="•"/>
            </a:pPr>
            <a:r>
              <a:rPr lang="en-US" b="1" dirty="0">
                <a:solidFill>
                  <a:srgbClr val="FF0000"/>
                </a:solidFill>
              </a:rPr>
              <a:t>Timeline</a:t>
            </a:r>
            <a:r>
              <a:rPr lang="en-US" b="1" dirty="0"/>
              <a:t>: Establish a clear timeline for each dissemination activity.        </a:t>
            </a:r>
            <a:r>
              <a:rPr lang="en-US" b="1" dirty="0" err="1"/>
              <a:t>Eg</a:t>
            </a:r>
            <a:r>
              <a:rPr lang="en-US" b="1" dirty="0"/>
              <a:t>: 6 months. </a:t>
            </a:r>
          </a:p>
          <a:p>
            <a:pPr algn="just">
              <a:buFont typeface="Arial" panose="020B0604020202020204" pitchFamily="34" charset="0"/>
              <a:buChar char="•"/>
            </a:pPr>
            <a:r>
              <a:rPr lang="en-US" b="1" dirty="0">
                <a:solidFill>
                  <a:srgbClr val="FF0000"/>
                </a:solidFill>
              </a:rPr>
              <a:t>Resources</a:t>
            </a:r>
            <a:r>
              <a:rPr lang="en-US" b="1" dirty="0"/>
              <a:t>: Allocate necessary resources, including budget, personnel, and materials. </a:t>
            </a:r>
            <a:r>
              <a:rPr lang="en-US" b="1" dirty="0" err="1"/>
              <a:t>Eg</a:t>
            </a:r>
            <a:r>
              <a:rPr lang="en-US" b="1" dirty="0"/>
              <a:t>: 80 Lakhs budget, 5 trainers and collaboration with local agricultural offices. </a:t>
            </a:r>
          </a:p>
          <a:p>
            <a:pPr algn="just">
              <a:buFont typeface="Arial" panose="020B0604020202020204" pitchFamily="34" charset="0"/>
              <a:buChar char="•"/>
            </a:pPr>
            <a:r>
              <a:rPr lang="en-US" b="1" dirty="0">
                <a:solidFill>
                  <a:srgbClr val="FF0000"/>
                </a:solidFill>
              </a:rPr>
              <a:t>Partnerships</a:t>
            </a:r>
            <a:r>
              <a:rPr lang="en-US" b="1" dirty="0"/>
              <a:t>: Collaborate with relevant organizations and institutions to amplify the reach and impact. </a:t>
            </a:r>
            <a:r>
              <a:rPr lang="en-US" b="1" dirty="0" err="1"/>
              <a:t>Eg</a:t>
            </a:r>
            <a:r>
              <a:rPr lang="en-US" b="1" dirty="0"/>
              <a:t>: NGO’s , INGO’s , Agricultural Research </a:t>
            </a:r>
            <a:r>
              <a:rPr lang="en-US" b="1" dirty="0" err="1"/>
              <a:t>Centres</a:t>
            </a:r>
            <a:r>
              <a:rPr lang="en-US" b="1" dirty="0"/>
              <a:t> etc. </a:t>
            </a:r>
          </a:p>
          <a:p>
            <a:pPr algn="just"/>
            <a:endParaRPr lang="en-US" b="1" dirty="0"/>
          </a:p>
        </p:txBody>
      </p:sp>
      <p:pic>
        <p:nvPicPr>
          <p:cNvPr id="7" name="Graphic 6">
            <a:extLst>
              <a:ext uri="{FF2B5EF4-FFF2-40B4-BE49-F238E27FC236}">
                <a16:creationId xmlns:a16="http://schemas.microsoft.com/office/drawing/2014/main" id="{07D7DB58-EF15-1FF0-CE05-2DE29B93FA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7091" y="1690688"/>
            <a:ext cx="4274127" cy="4274127"/>
          </a:xfrm>
          <a:prstGeom prst="rect">
            <a:avLst/>
          </a:prstGeom>
        </p:spPr>
      </p:pic>
    </p:spTree>
    <p:extLst>
      <p:ext uri="{BB962C8B-B14F-4D97-AF65-F5344CB8AC3E}">
        <p14:creationId xmlns:p14="http://schemas.microsoft.com/office/powerpoint/2010/main" val="128953504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359A-6CB2-D8FF-76B2-FD651050789A}"/>
              </a:ext>
            </a:extLst>
          </p:cNvPr>
          <p:cNvSpPr>
            <a:spLocks noGrp="1"/>
          </p:cNvSpPr>
          <p:nvPr>
            <p:ph type="title"/>
          </p:nvPr>
        </p:nvSpPr>
        <p:spPr/>
        <p:txBody>
          <a:bodyPr>
            <a:normAutofit/>
          </a:bodyPr>
          <a:lstStyle/>
          <a:p>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Monitoring and Evaluation: </a:t>
            </a:r>
          </a:p>
        </p:txBody>
      </p:sp>
      <p:sp>
        <p:nvSpPr>
          <p:cNvPr id="3" name="Content Placeholder 2">
            <a:extLst>
              <a:ext uri="{FF2B5EF4-FFF2-40B4-BE49-F238E27FC236}">
                <a16:creationId xmlns:a16="http://schemas.microsoft.com/office/drawing/2014/main" id="{D16A2E0C-F774-C501-4A32-AAA14DA64A22}"/>
              </a:ext>
            </a:extLst>
          </p:cNvPr>
          <p:cNvSpPr>
            <a:spLocks noGrp="1"/>
          </p:cNvSpPr>
          <p:nvPr>
            <p:ph idx="1"/>
          </p:nvPr>
        </p:nvSpPr>
        <p:spPr>
          <a:xfrm>
            <a:off x="838200" y="1825625"/>
            <a:ext cx="7419109" cy="4351338"/>
          </a:xfrm>
        </p:spPr>
        <p:txBody>
          <a:bodyPr>
            <a:normAutofit fontScale="92500" lnSpcReduction="20000"/>
          </a:bodyPr>
          <a:lstStyle/>
          <a:p>
            <a:pPr algn="l">
              <a:buFont typeface="Arial" panose="020B0604020202020204" pitchFamily="34" charset="0"/>
              <a:buChar char="•"/>
            </a:pPr>
            <a:r>
              <a:rPr lang="en-US" dirty="0">
                <a:solidFill>
                  <a:srgbClr val="FF0000"/>
                </a:solidFill>
              </a:rPr>
              <a:t>Feedback Mechanisms: </a:t>
            </a:r>
            <a:r>
              <a:rPr lang="en-US" dirty="0"/>
              <a:t>Collect feedback from participants and stakeholders to assess the effectiveness of dissemination efforts. </a:t>
            </a:r>
            <a:r>
              <a:rPr lang="en-US" dirty="0" err="1"/>
              <a:t>Eg:Collection</a:t>
            </a:r>
            <a:r>
              <a:rPr lang="en-US" dirty="0"/>
              <a:t> of survey from workshop participants. </a:t>
            </a:r>
          </a:p>
          <a:p>
            <a:pPr marL="0" indent="0" algn="l">
              <a:buNone/>
            </a:pPr>
            <a:endParaRPr lang="en-US" sz="1400" dirty="0"/>
          </a:p>
          <a:p>
            <a:pPr algn="l">
              <a:buFont typeface="Arial" panose="020B0604020202020204" pitchFamily="34" charset="0"/>
              <a:buChar char="•"/>
            </a:pPr>
            <a:r>
              <a:rPr lang="en-US" dirty="0">
                <a:solidFill>
                  <a:srgbClr val="FF0000"/>
                </a:solidFill>
              </a:rPr>
              <a:t>Impact Assessment:</a:t>
            </a:r>
            <a:r>
              <a:rPr lang="en-US" dirty="0"/>
              <a:t> Measure the impact of the knowledge dissemination on practices and outcomes in the agricultural sector. </a:t>
            </a:r>
            <a:r>
              <a:rPr lang="en-US" dirty="0" err="1"/>
              <a:t>Eg</a:t>
            </a:r>
            <a:r>
              <a:rPr lang="en-US" dirty="0"/>
              <a:t>: Assess changes in postharvest loss rates and adoption of new techniques. </a:t>
            </a:r>
          </a:p>
          <a:p>
            <a:pPr algn="l">
              <a:buFont typeface="Arial" panose="020B0604020202020204" pitchFamily="34" charset="0"/>
              <a:buChar char="•"/>
            </a:pPr>
            <a:r>
              <a:rPr lang="en-US" dirty="0">
                <a:solidFill>
                  <a:srgbClr val="FF0000"/>
                </a:solidFill>
              </a:rPr>
              <a:t>Continuous Improvement: </a:t>
            </a:r>
            <a:r>
              <a:rPr lang="en-US" dirty="0"/>
              <a:t>Feedback and assessment results to refine and improve future dissemination strategies.</a:t>
            </a:r>
          </a:p>
          <a:p>
            <a:endParaRPr lang="en-US" dirty="0"/>
          </a:p>
        </p:txBody>
      </p:sp>
      <p:pic>
        <p:nvPicPr>
          <p:cNvPr id="1026" name="Picture 2">
            <a:extLst>
              <a:ext uri="{FF2B5EF4-FFF2-40B4-BE49-F238E27FC236}">
                <a16:creationId xmlns:a16="http://schemas.microsoft.com/office/drawing/2014/main" id="{4CBC5D9C-2CDB-4F38-5D80-A640968C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1825625"/>
            <a:ext cx="2562225" cy="1781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85F76A-84C8-2F47-9EB7-E9A1F03F8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335" y="4001294"/>
            <a:ext cx="2671329" cy="2288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6719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735D-54F8-14A8-7C5D-6F185EE1F5AD}"/>
              </a:ext>
            </a:extLst>
          </p:cNvPr>
          <p:cNvSpPr>
            <a:spLocks noGrp="1"/>
          </p:cNvSpPr>
          <p:nvPr>
            <p:ph type="title"/>
          </p:nvPr>
        </p:nvSpPr>
        <p:spPr/>
        <p:txBody>
          <a:bodyPr>
            <a:normAutofit/>
          </a:bodyPr>
          <a:lstStyle/>
          <a:p>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Heartfelt Thanks</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for an </a:t>
            </a:r>
            <a:b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4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Enlightening Seminar</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endParaRPr>
          </a:p>
        </p:txBody>
      </p:sp>
      <p:sp>
        <p:nvSpPr>
          <p:cNvPr id="3" name="Content Placeholder 2">
            <a:extLst>
              <a:ext uri="{FF2B5EF4-FFF2-40B4-BE49-F238E27FC236}">
                <a16:creationId xmlns:a16="http://schemas.microsoft.com/office/drawing/2014/main" id="{D0E8E8C4-486C-19B8-97BA-369284A7A7D3}"/>
              </a:ext>
            </a:extLst>
          </p:cNvPr>
          <p:cNvSpPr>
            <a:spLocks noGrp="1"/>
          </p:cNvSpPr>
          <p:nvPr>
            <p:ph idx="1"/>
          </p:nvPr>
        </p:nvSpPr>
        <p:spPr>
          <a:xfrm>
            <a:off x="838200" y="1801091"/>
            <a:ext cx="7615347" cy="4375872"/>
          </a:xfrm>
        </p:spPr>
        <p:txBody>
          <a:bodyPr>
            <a:normAutofit fontScale="85000" lnSpcReduction="20000"/>
          </a:bodyPr>
          <a:lstStyle/>
          <a:p>
            <a:pPr marL="0" indent="0" algn="just">
              <a:buNone/>
            </a:pPr>
            <a:r>
              <a:rPr lang="en-US" sz="2200" b="1" dirty="0"/>
              <a:t>We, the participants of the seminar from Nepal on “New technologies for storage, preservation and commercial distribution of fruits and vegetable for developing countries” would like to extend our deepest gratitude for organizing such an informative and impactful event.</a:t>
            </a:r>
          </a:p>
          <a:p>
            <a:pPr marL="0" indent="0" algn="just">
              <a:buNone/>
            </a:pPr>
            <a:r>
              <a:rPr lang="en-US" sz="2200" b="1" dirty="0"/>
              <a:t>The insights and knowledge shared during the seminar have been incredibly valuable. We have gained a deeper understanding of the latest advancements in postharvest management and how these technologies can be applied to improve efficiency and reduce losses in our agricultural practices.</a:t>
            </a:r>
          </a:p>
          <a:p>
            <a:pPr marL="0" indent="0" algn="just">
              <a:buNone/>
            </a:pPr>
            <a:r>
              <a:rPr lang="en-US" sz="2200" b="1" dirty="0"/>
              <a:t>Your dedication to enhancing our knowledge and skills is truly commendable. The practical examples that comprised of field visit and interactive sessions were particularly beneficial, allowing us to grasp complex concepts with ease.</a:t>
            </a:r>
          </a:p>
          <a:p>
            <a:pPr marL="0" indent="0" algn="just">
              <a:buNone/>
            </a:pPr>
            <a:r>
              <a:rPr lang="en-US" sz="2200" b="1" dirty="0"/>
              <a:t>Thank you once again for your efforts in making this seminar a success. We look forward to applying what we have learned and contributing to the advancement of agricultural practices in our respective regions.</a:t>
            </a:r>
          </a:p>
          <a:p>
            <a:pPr marL="0" indent="0" algn="just">
              <a:buNone/>
            </a:pPr>
            <a:r>
              <a:rPr lang="en-US" sz="2200" b="1" dirty="0"/>
              <a:t>Warm regards, </a:t>
            </a:r>
          </a:p>
          <a:p>
            <a:pPr marL="0" indent="0" algn="just">
              <a:buNone/>
            </a:pPr>
            <a:r>
              <a:rPr lang="en-US" sz="2200" b="1" dirty="0"/>
              <a:t>Team Nepal</a:t>
            </a:r>
          </a:p>
          <a:p>
            <a:pPr marL="0" indent="0" algn="just">
              <a:buNone/>
            </a:pPr>
            <a:endParaRPr lang="en-US" sz="1800" b="1" dirty="0"/>
          </a:p>
        </p:txBody>
      </p:sp>
      <p:pic>
        <p:nvPicPr>
          <p:cNvPr id="7" name="Graphic 6">
            <a:extLst>
              <a:ext uri="{FF2B5EF4-FFF2-40B4-BE49-F238E27FC236}">
                <a16:creationId xmlns:a16="http://schemas.microsoft.com/office/drawing/2014/main" id="{9150360B-8503-6990-04C7-6A4F341787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200" y="1593273"/>
            <a:ext cx="3304309" cy="3304309"/>
          </a:xfrm>
          <a:prstGeom prst="rect">
            <a:avLst/>
          </a:prstGeom>
        </p:spPr>
      </p:pic>
      <p:sp>
        <p:nvSpPr>
          <p:cNvPr id="8" name="Rectangle 7">
            <a:extLst>
              <a:ext uri="{FF2B5EF4-FFF2-40B4-BE49-F238E27FC236}">
                <a16:creationId xmlns:a16="http://schemas.microsoft.com/office/drawing/2014/main" id="{9E62D735-E31B-1C18-3A73-AD6CF75C2663}"/>
              </a:ext>
            </a:extLst>
          </p:cNvPr>
          <p:cNvSpPr/>
          <p:nvPr/>
        </p:nvSpPr>
        <p:spPr>
          <a:xfrm>
            <a:off x="8862256" y="4897582"/>
            <a:ext cx="2496196" cy="923330"/>
          </a:xfrm>
          <a:prstGeom prst="rect">
            <a:avLst/>
          </a:prstGeom>
          <a:noFill/>
        </p:spPr>
        <p:txBody>
          <a:bodyPr wrap="none" lIns="91440" tIns="45720" rIns="91440" bIns="45720">
            <a:spAutoFit/>
          </a:bodyPr>
          <a:lstStyle/>
          <a:p>
            <a:pPr algn="ctr"/>
            <a:r>
              <a:rPr lang="ne-NP" sz="5400" b="1" dirty="0">
                <a:ln w="6600">
                  <a:solidFill>
                    <a:schemeClr val="accent2"/>
                  </a:solidFill>
                  <a:prstDash val="solid"/>
                </a:ln>
                <a:solidFill>
                  <a:srgbClr val="FFFFFF"/>
                </a:solidFill>
                <a:effectLst>
                  <a:outerShdw dist="38100" dir="2700000" algn="tl" rotWithShape="0">
                    <a:schemeClr val="accent2"/>
                  </a:outerShdw>
                </a:effectLst>
              </a:rPr>
              <a:t>धन्यवाद</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9685822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6D58-BEF4-02B0-D1B2-EB730FFB4B38}"/>
              </a:ext>
            </a:extLst>
          </p:cNvPr>
          <p:cNvSpPr>
            <a:spLocks noGrp="1"/>
          </p:cNvSpPr>
          <p:nvPr>
            <p:ph type="title"/>
          </p:nvPr>
        </p:nvSpPr>
        <p:spPr>
          <a:xfrm>
            <a:off x="838200" y="250825"/>
            <a:ext cx="10515600" cy="1325563"/>
          </a:xfrm>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Population</a:t>
            </a:r>
          </a:p>
        </p:txBody>
      </p:sp>
      <p:pic>
        <p:nvPicPr>
          <p:cNvPr id="9" name="Content Placeholder 8">
            <a:extLst>
              <a:ext uri="{FF2B5EF4-FFF2-40B4-BE49-F238E27FC236}">
                <a16:creationId xmlns:a16="http://schemas.microsoft.com/office/drawing/2014/main" id="{F117EA70-B3C3-EF86-CCE0-10BAD39B643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016877" y="130762"/>
            <a:ext cx="1039595" cy="1039595"/>
          </a:xfrm>
        </p:spPr>
      </p:pic>
      <p:pic>
        <p:nvPicPr>
          <p:cNvPr id="13" name="Picture 12">
            <a:extLst>
              <a:ext uri="{FF2B5EF4-FFF2-40B4-BE49-F238E27FC236}">
                <a16:creationId xmlns:a16="http://schemas.microsoft.com/office/drawing/2014/main" id="{7B3CC24A-7D3B-561D-3D8F-2DEA0431D6D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385536" y="4774106"/>
            <a:ext cx="5867400" cy="1476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A2D1136-D026-2AF1-BDC3-C785A74D8DE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385536" y="2792118"/>
            <a:ext cx="5867400" cy="1466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F165ADA-F356-5EC0-67CE-BF36DE29ACB7}"/>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838200" y="4795105"/>
            <a:ext cx="5867400" cy="1476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372918EB-1695-6FCD-3AAA-5D4302A514B4}"/>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38200" y="1577609"/>
            <a:ext cx="5867400"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0B7E1677-76EE-26EE-ACCA-1C9BF23B9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0456" y="0"/>
            <a:ext cx="2416441" cy="2426993"/>
          </a:xfrm>
          <a:prstGeom prst="rect">
            <a:avLst/>
          </a:prstGeom>
        </p:spPr>
      </p:pic>
    </p:spTree>
    <p:extLst>
      <p:ext uri="{BB962C8B-B14F-4D97-AF65-F5344CB8AC3E}">
        <p14:creationId xmlns:p14="http://schemas.microsoft.com/office/powerpoint/2010/main" val="33890507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ral Resources of Nepal: Key to Development">
            <a:extLst>
              <a:ext uri="{FF2B5EF4-FFF2-40B4-BE49-F238E27FC236}">
                <a16:creationId xmlns:a16="http://schemas.microsoft.com/office/drawing/2014/main" id="{D4DF240D-6D8C-15CF-202B-31AD864F3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22" y="41565"/>
            <a:ext cx="8077200" cy="677835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F117EA70-B3C3-EF86-CCE0-10BAD39B643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16877" y="130762"/>
            <a:ext cx="1039595" cy="1039595"/>
          </a:xfrm>
        </p:spPr>
      </p:pic>
      <p:sp>
        <p:nvSpPr>
          <p:cNvPr id="2" name="TextBox 1">
            <a:extLst>
              <a:ext uri="{FF2B5EF4-FFF2-40B4-BE49-F238E27FC236}">
                <a16:creationId xmlns:a16="http://schemas.microsoft.com/office/drawing/2014/main" id="{A5C5A976-ED18-1FCE-8279-9243F9B576D5}"/>
              </a:ext>
            </a:extLst>
          </p:cNvPr>
          <p:cNvSpPr txBox="1"/>
          <p:nvPr/>
        </p:nvSpPr>
        <p:spPr>
          <a:xfrm>
            <a:off x="7730838" y="1170357"/>
            <a:ext cx="5652654" cy="1569660"/>
          </a:xfrm>
          <a:prstGeom prst="rect">
            <a:avLst/>
          </a:prstGeom>
          <a:noFill/>
          <a:effectLst>
            <a:innerShdw blurRad="63500" dist="50800" dir="8100000">
              <a:prstClr val="black">
                <a:alpha val="50000"/>
              </a:prstClr>
            </a:innerShdw>
          </a:effectLst>
        </p:spPr>
        <p:txBody>
          <a:bodyPr wrap="square" rtlCol="0">
            <a:spAutoFit/>
          </a:bodyPr>
          <a:lstStyle/>
          <a:p>
            <a:r>
              <a:rPr lang="en-US" sz="96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NATURAL</a:t>
            </a:r>
          </a:p>
        </p:txBody>
      </p:sp>
      <p:sp>
        <p:nvSpPr>
          <p:cNvPr id="3" name="TextBox 2">
            <a:extLst>
              <a:ext uri="{FF2B5EF4-FFF2-40B4-BE49-F238E27FC236}">
                <a16:creationId xmlns:a16="http://schemas.microsoft.com/office/drawing/2014/main" id="{4EAF34F2-2F3B-D307-EF38-8E2A3679A8C7}"/>
              </a:ext>
            </a:extLst>
          </p:cNvPr>
          <p:cNvSpPr txBox="1"/>
          <p:nvPr/>
        </p:nvSpPr>
        <p:spPr>
          <a:xfrm>
            <a:off x="7730838" y="2503574"/>
            <a:ext cx="5652654" cy="1200329"/>
          </a:xfrm>
          <a:prstGeom prst="rect">
            <a:avLst/>
          </a:prstGeom>
          <a:noFill/>
          <a:effectLst>
            <a:innerShdw blurRad="63500" dist="50800" dir="8100000">
              <a:prstClr val="black">
                <a:alpha val="50000"/>
              </a:prstClr>
            </a:innerShdw>
          </a:effectLst>
        </p:spPr>
        <p:txBody>
          <a:bodyPr wrap="square" rtlCol="0">
            <a:spAutoFit/>
          </a:bodyPr>
          <a:lstStyle/>
          <a:p>
            <a:r>
              <a:rPr lang="en-US" sz="72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RESOURCES</a:t>
            </a:r>
          </a:p>
        </p:txBody>
      </p:sp>
      <p:sp>
        <p:nvSpPr>
          <p:cNvPr id="4" name="TextBox 3">
            <a:extLst>
              <a:ext uri="{FF2B5EF4-FFF2-40B4-BE49-F238E27FC236}">
                <a16:creationId xmlns:a16="http://schemas.microsoft.com/office/drawing/2014/main" id="{879F5A7D-A72D-7C95-AE3D-32A7B02D9C6B}"/>
              </a:ext>
            </a:extLst>
          </p:cNvPr>
          <p:cNvSpPr txBox="1"/>
          <p:nvPr/>
        </p:nvSpPr>
        <p:spPr>
          <a:xfrm>
            <a:off x="7720712" y="3495207"/>
            <a:ext cx="4471288" cy="1323439"/>
          </a:xfrm>
          <a:prstGeom prst="rect">
            <a:avLst/>
          </a:prstGeom>
          <a:noFill/>
          <a:effectLst>
            <a:innerShdw blurRad="63500" dist="50800" dir="8100000">
              <a:prstClr val="black">
                <a:alpha val="50000"/>
              </a:prstClr>
            </a:innerShdw>
          </a:effectLst>
        </p:spPr>
        <p:txBody>
          <a:bodyPr wrap="square" rtlCol="0">
            <a:spAutoFit/>
          </a:bodyPr>
          <a:lstStyle/>
          <a:p>
            <a:r>
              <a:rPr lang="en-US" sz="80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OF </a:t>
            </a:r>
          </a:p>
        </p:txBody>
      </p:sp>
      <p:sp>
        <p:nvSpPr>
          <p:cNvPr id="5" name="TextBox 4">
            <a:extLst>
              <a:ext uri="{FF2B5EF4-FFF2-40B4-BE49-F238E27FC236}">
                <a16:creationId xmlns:a16="http://schemas.microsoft.com/office/drawing/2014/main" id="{4D828EBF-93FC-FB22-7360-D0010D645C81}"/>
              </a:ext>
            </a:extLst>
          </p:cNvPr>
          <p:cNvSpPr txBox="1"/>
          <p:nvPr/>
        </p:nvSpPr>
        <p:spPr>
          <a:xfrm>
            <a:off x="7730838" y="4347584"/>
            <a:ext cx="5652654" cy="2215991"/>
          </a:xfrm>
          <a:prstGeom prst="rect">
            <a:avLst/>
          </a:prstGeom>
          <a:noFill/>
          <a:effectLst>
            <a:innerShdw blurRad="63500" dist="50800" dir="8100000">
              <a:prstClr val="black">
                <a:alpha val="50000"/>
              </a:prstClr>
            </a:innerShdw>
          </a:effectLst>
        </p:spPr>
        <p:txBody>
          <a:bodyPr wrap="square" rtlCol="0">
            <a:spAutoFit/>
          </a:bodyPr>
          <a:lstStyle/>
          <a:p>
            <a:r>
              <a:rPr lang="en-US" sz="138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NEPAL </a:t>
            </a:r>
          </a:p>
        </p:txBody>
      </p:sp>
    </p:spTree>
    <p:extLst>
      <p:ext uri="{BB962C8B-B14F-4D97-AF65-F5344CB8AC3E}">
        <p14:creationId xmlns:p14="http://schemas.microsoft.com/office/powerpoint/2010/main" val="415859750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D997-A38F-939D-B86F-A988F0F69D57}"/>
              </a:ext>
            </a:extLst>
          </p:cNvPr>
          <p:cNvSpPr>
            <a:spLocks noGrp="1"/>
          </p:cNvSpPr>
          <p:nvPr>
            <p:ph type="title"/>
          </p:nvPr>
        </p:nvSpPr>
        <p:spPr>
          <a:xfrm>
            <a:off x="838200" y="365125"/>
            <a:ext cx="10515600" cy="1392426"/>
          </a:xfrm>
          <a:noFill/>
          <a:ln>
            <a:noFill/>
          </a:ln>
        </p:spPr>
        <p:txBody>
          <a:bodyPr>
            <a:normAutofit/>
          </a:bodyPr>
          <a:lstStyle/>
          <a:p>
            <a:r>
              <a:rPr lang="en-US" sz="3600" b="1" i="0" dirty="0">
                <a:ln w="6600">
                  <a:solidFill>
                    <a:schemeClr val="accent2"/>
                  </a:solidFill>
                  <a:prstDash val="solid"/>
                </a:ln>
                <a:solidFill>
                  <a:srgbClr val="FFFFFF"/>
                </a:solidFill>
                <a:effectLst>
                  <a:outerShdw dist="38100" dir="2700000" algn="tl" rotWithShape="0">
                    <a:schemeClr val="accent2"/>
                  </a:outerShdw>
                </a:effectLst>
                <a:highlight>
                  <a:srgbClr val="FFFFFF"/>
                </a:highlight>
                <a:latin typeface="Cooper Black" panose="0208090404030B020404" pitchFamily="18" charset="0"/>
              </a:rPr>
              <a:t>Nepal's land divided in 11 categories</a:t>
            </a:r>
            <a:endPar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endParaRPr>
          </a:p>
        </p:txBody>
      </p:sp>
      <p:sp>
        <p:nvSpPr>
          <p:cNvPr id="3" name="Content Placeholder 2">
            <a:extLst>
              <a:ext uri="{FF2B5EF4-FFF2-40B4-BE49-F238E27FC236}">
                <a16:creationId xmlns:a16="http://schemas.microsoft.com/office/drawing/2014/main" id="{C4CF45D5-A083-9A89-6578-0CEBB3920596}"/>
              </a:ext>
            </a:extLst>
          </p:cNvPr>
          <p:cNvSpPr>
            <a:spLocks noGrp="1"/>
          </p:cNvSpPr>
          <p:nvPr>
            <p:ph idx="1"/>
          </p:nvPr>
        </p:nvSpPr>
        <p:spPr/>
        <p:txBody>
          <a:bodyPr>
            <a:normAutofit fontScale="92500" lnSpcReduction="10000"/>
          </a:bodyPr>
          <a:lstStyle/>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Forested land,</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Agricultural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grassland,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bush,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marshland,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snow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glacier,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rock,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flood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shelter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and vegetation-less land.</a:t>
            </a:r>
            <a:endParaRPr lang="en-US" sz="2400" dirty="0">
              <a:latin typeface="Verdana" panose="020B0604030504040204" pitchFamily="34" charset="0"/>
              <a:ea typeface="Verdana" panose="020B0604030504040204" pitchFamily="34" charset="0"/>
            </a:endParaRPr>
          </a:p>
        </p:txBody>
      </p:sp>
      <p:graphicFrame>
        <p:nvGraphicFramePr>
          <p:cNvPr id="6" name="Chart 5">
            <a:extLst>
              <a:ext uri="{FF2B5EF4-FFF2-40B4-BE49-F238E27FC236}">
                <a16:creationId xmlns:a16="http://schemas.microsoft.com/office/drawing/2014/main" id="{E0C090C5-54C3-3D1F-2459-AD0391C797FC}"/>
              </a:ext>
            </a:extLst>
          </p:cNvPr>
          <p:cNvGraphicFramePr/>
          <p:nvPr>
            <p:extLst>
              <p:ext uri="{D42A27DB-BD31-4B8C-83A1-F6EECF244321}">
                <p14:modId xmlns:p14="http://schemas.microsoft.com/office/powerpoint/2010/main" val="3963662564"/>
              </p:ext>
            </p:extLst>
          </p:nvPr>
        </p:nvGraphicFramePr>
        <p:xfrm>
          <a:off x="5012268" y="1442850"/>
          <a:ext cx="7078134" cy="4802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532586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759</TotalTime>
  <Words>2295</Words>
  <Application>Microsoft Office PowerPoint</Application>
  <PresentationFormat>Widescreen</PresentationFormat>
  <Paragraphs>301</Paragraphs>
  <Slides>67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Calibri</vt:lpstr>
      <vt:lpstr>Calibri Light</vt:lpstr>
      <vt:lpstr>Cooper Black</vt:lpstr>
      <vt:lpstr>Impact</vt:lpstr>
      <vt:lpstr>Ubuntu</vt:lpstr>
      <vt:lpstr>Verdana</vt:lpstr>
      <vt:lpstr>Office Theme</vt:lpstr>
      <vt:lpstr>PowerPoint Presentation</vt:lpstr>
      <vt:lpstr>PowerPoint Presentation</vt:lpstr>
      <vt:lpstr>Geography</vt:lpstr>
      <vt:lpstr>Geography (cont..)</vt:lpstr>
      <vt:lpstr>PowerPoint Presentation</vt:lpstr>
      <vt:lpstr>Physiographic Division</vt:lpstr>
      <vt:lpstr>Population</vt:lpstr>
      <vt:lpstr>PowerPoint Presentation</vt:lpstr>
      <vt:lpstr>Nepal's land divided in 11 categories</vt:lpstr>
      <vt:lpstr>Types of Forest </vt:lpstr>
      <vt:lpstr>PowerPoint Presentation</vt:lpstr>
      <vt:lpstr>Minerals …</vt:lpstr>
      <vt:lpstr>PowerPoint Presentation</vt:lpstr>
      <vt:lpstr>Water Resources</vt:lpstr>
      <vt:lpstr>PowerPoint Presentation</vt:lpstr>
      <vt:lpstr>PowerPoint Presentation</vt:lpstr>
      <vt:lpstr>Agriculture Contribution in GDP </vt:lpstr>
      <vt:lpstr>Agriculture Contribution in GDP </vt:lpstr>
      <vt:lpstr>Agriculture by Land Use </vt:lpstr>
      <vt:lpstr>Nepal's Status, Development, and Challenges in Storage, Preservation, and Commercial Distribution of Fruits and Vegetables</vt:lpstr>
      <vt:lpstr>Current Status </vt:lpstr>
      <vt:lpstr>Production of Mango</vt:lpstr>
      <vt:lpstr>Mango Collection sites</vt:lpstr>
      <vt:lpstr>Mango comparison: </vt:lpstr>
      <vt:lpstr>Mango storage…</vt:lpstr>
      <vt:lpstr>Mango storage…</vt:lpstr>
      <vt:lpstr>Production of Apple</vt:lpstr>
      <vt:lpstr>Apple harvesting sites in Nepal </vt:lpstr>
      <vt:lpstr>Apple types: </vt:lpstr>
      <vt:lpstr>Apple storage  in  Nepal </vt:lpstr>
      <vt:lpstr>PowerPoint Presentation</vt:lpstr>
      <vt:lpstr>Apple Storage…. </vt:lpstr>
      <vt:lpstr>Production Areas:</vt:lpstr>
      <vt:lpstr>Government Initiatives:</vt:lpstr>
      <vt:lpstr>Challenges in Storage</vt:lpstr>
      <vt:lpstr>PowerPoint Presentation</vt:lpstr>
      <vt:lpstr>Challenges in Storage (conti…)</vt:lpstr>
      <vt:lpstr>PowerPoint Presentation</vt:lpstr>
      <vt:lpstr>Challenges in Storage (conti…)</vt:lpstr>
      <vt:lpstr>Challenges in Storage (conti…)</vt:lpstr>
      <vt:lpstr>PowerPoint Presentation</vt:lpstr>
      <vt:lpstr>Recommendations</vt:lpstr>
      <vt:lpstr>PowerPoint Presentation</vt:lpstr>
      <vt:lpstr>PowerPoint Presentation</vt:lpstr>
      <vt:lpstr>Favorite lectures of field visits</vt:lpstr>
      <vt:lpstr>Field Visit Gallery </vt:lpstr>
      <vt:lpstr>Field Visit Gallery </vt:lpstr>
      <vt:lpstr>How dose the knowledge acquired through the training fullfill the need of your organization and country?</vt:lpstr>
      <vt:lpstr>PowerPoint Presentation</vt:lpstr>
      <vt:lpstr>PowerPoint Presentation</vt:lpstr>
      <vt:lpstr>Country Level </vt:lpstr>
      <vt:lpstr>PowerPoint Presentation</vt:lpstr>
      <vt:lpstr>Continued….</vt:lpstr>
      <vt:lpstr>How will the knowledge acquired through the training benefit your personal career?</vt:lpstr>
      <vt:lpstr>Continued….</vt:lpstr>
      <vt:lpstr>PowerPoint Presentation</vt:lpstr>
      <vt:lpstr>Continued….</vt:lpstr>
      <vt:lpstr>PowerPoint Presentation</vt:lpstr>
      <vt:lpstr>Action plan of disseminating the knowledge obtained from the training to your respective countries.</vt:lpstr>
      <vt:lpstr>Objectives Definition: </vt:lpstr>
      <vt:lpstr>Target Audience : </vt:lpstr>
      <vt:lpstr>Key Messages: </vt:lpstr>
      <vt:lpstr>Dissemination Methods: </vt:lpstr>
      <vt:lpstr>PowerPoint Presentation</vt:lpstr>
      <vt:lpstr>Plan Implementation: </vt:lpstr>
      <vt:lpstr>Monitoring and Evaluation: </vt:lpstr>
      <vt:lpstr>Heartfelt Thanks for an  Enlightening Seminar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Amod Chaurasiya</dc:creator>
  <cp:lastModifiedBy>Amod Chaurasiya</cp:lastModifiedBy>
  <cp:revision>49</cp:revision>
  <dcterms:created xsi:type="dcterms:W3CDTF">2024-07-17T01:22:19Z</dcterms:created>
  <dcterms:modified xsi:type="dcterms:W3CDTF">2024-07-23T16:34:08Z</dcterms:modified>
</cp:coreProperties>
</file>