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258" r:id="rId3"/>
    <p:sldId id="259" r:id="rId4"/>
    <p:sldId id="260" r:id="rId5"/>
    <p:sldId id="261" r:id="rId6"/>
    <p:sldId id="262" r:id="rId7"/>
    <p:sldId id="263" r:id="rId8"/>
    <p:sldId id="266" r:id="rId9"/>
    <p:sldId id="267" r:id="rId10"/>
    <p:sldId id="269" r:id="rId11"/>
    <p:sldId id="270" r:id="rId12"/>
    <p:sldId id="272" r:id="rId13"/>
    <p:sldId id="275" r:id="rId14"/>
    <p:sldId id="273" r:id="rId15"/>
    <p:sldId id="274" r:id="rId16"/>
    <p:sldId id="276" r:id="rId17"/>
    <p:sldId id="277" r:id="rId18"/>
    <p:sldId id="279" r:id="rId19"/>
    <p:sldId id="278" r:id="rId20"/>
    <p:sldId id="286" r:id="rId21"/>
    <p:sldId id="287" r:id="rId22"/>
    <p:sldId id="325" r:id="rId23"/>
    <p:sldId id="328" r:id="rId24"/>
    <p:sldId id="329" r:id="rId25"/>
    <p:sldId id="330" r:id="rId26"/>
    <p:sldId id="331" r:id="rId27"/>
    <p:sldId id="326" r:id="rId28"/>
    <p:sldId id="327" r:id="rId29"/>
    <p:sldId id="332" r:id="rId30"/>
    <p:sldId id="333" r:id="rId31"/>
    <p:sldId id="334" r:id="rId32"/>
    <p:sldId id="335" r:id="rId33"/>
    <p:sldId id="288" r:id="rId34"/>
    <p:sldId id="290" r:id="rId35"/>
    <p:sldId id="291" r:id="rId36"/>
    <p:sldId id="316" r:id="rId37"/>
    <p:sldId id="292" r:id="rId38"/>
    <p:sldId id="317" r:id="rId39"/>
    <p:sldId id="293" r:id="rId40"/>
    <p:sldId id="294" r:id="rId41"/>
    <p:sldId id="318" r:id="rId42"/>
    <p:sldId id="295" r:id="rId43"/>
    <p:sldId id="319" r:id="rId44"/>
    <p:sldId id="320" r:id="rId45"/>
    <p:sldId id="296" r:id="rId46"/>
    <p:sldId id="336" r:id="rId47"/>
    <p:sldId id="337" r:id="rId48"/>
    <p:sldId id="297" r:id="rId49"/>
    <p:sldId id="298" r:id="rId50"/>
    <p:sldId id="324" r:id="rId51"/>
    <p:sldId id="299" r:id="rId52"/>
    <p:sldId id="323" r:id="rId53"/>
    <p:sldId id="300" r:id="rId54"/>
    <p:sldId id="301" r:id="rId55"/>
    <p:sldId id="302" r:id="rId56"/>
    <p:sldId id="322" r:id="rId57"/>
    <p:sldId id="303" r:id="rId58"/>
    <p:sldId id="312" r:id="rId59"/>
    <p:sldId id="306" r:id="rId60"/>
    <p:sldId id="304" r:id="rId61"/>
    <p:sldId id="305" r:id="rId62"/>
    <p:sldId id="307" r:id="rId63"/>
    <p:sldId id="308" r:id="rId64"/>
    <p:sldId id="321" r:id="rId65"/>
    <p:sldId id="309" r:id="rId66"/>
    <p:sldId id="310" r:id="rId67"/>
    <p:sldId id="338" r:id="rId68"/>
    <p:sldId id="31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8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69" autoAdjust="0"/>
  </p:normalViewPr>
  <p:slideViewPr>
    <p:cSldViewPr snapToGrid="0">
      <p:cViewPr varScale="1">
        <p:scale>
          <a:sx n="77" d="100"/>
          <a:sy n="77"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pieChart>
        <c:varyColors val="1"/>
        <c:ser>
          <c:idx val="0"/>
          <c:order val="0"/>
          <c:tx>
            <c:strRef>
              <c:f>Sheet1!$B$1</c:f>
              <c:strCache>
                <c:ptCount val="1"/>
                <c:pt idx="0">
                  <c:v>Land</c:v>
                </c:pt>
              </c:strCache>
            </c:strRef>
          </c:tx>
          <c:spPr>
            <a:solidFill>
              <a:schemeClr val="lt1"/>
            </a:solidFill>
            <a:ln w="19050">
              <a:solidFill>
                <a:schemeClr val="accent1"/>
              </a:solidFill>
            </a:ln>
            <a:effectLst/>
          </c:spPr>
          <c:dPt>
            <c:idx val="0"/>
            <c:bubble3D val="0"/>
            <c:spPr>
              <a:solidFill>
                <a:schemeClr val="lt1"/>
              </a:solidFill>
              <a:ln w="19050">
                <a:solidFill>
                  <a:schemeClr val="accent1"/>
                </a:solidFill>
              </a:ln>
              <a:effectLst/>
            </c:spPr>
            <c:extLst>
              <c:ext xmlns:c16="http://schemas.microsoft.com/office/drawing/2014/chart" uri="{C3380CC4-5D6E-409C-BE32-E72D297353CC}">
                <c16:uniqueId val="{00000001-7CD5-4783-8656-376E76C52E3E}"/>
              </c:ext>
            </c:extLst>
          </c:dPt>
          <c:dPt>
            <c:idx val="1"/>
            <c:bubble3D val="0"/>
            <c:spPr>
              <a:solidFill>
                <a:schemeClr val="lt1"/>
              </a:solidFill>
              <a:ln w="19050">
                <a:solidFill>
                  <a:schemeClr val="accent1"/>
                </a:solidFill>
              </a:ln>
              <a:effectLst/>
            </c:spPr>
            <c:extLst>
              <c:ext xmlns:c16="http://schemas.microsoft.com/office/drawing/2014/chart" uri="{C3380CC4-5D6E-409C-BE32-E72D297353CC}">
                <c16:uniqueId val="{00000002-7CD5-4783-8656-376E76C52E3E}"/>
              </c:ext>
            </c:extLst>
          </c:dPt>
          <c:dPt>
            <c:idx val="2"/>
            <c:bubble3D val="0"/>
            <c:spPr>
              <a:solidFill>
                <a:schemeClr val="lt1"/>
              </a:solidFill>
              <a:ln w="19050">
                <a:solidFill>
                  <a:schemeClr val="accent1"/>
                </a:solidFill>
              </a:ln>
              <a:effectLst/>
            </c:spPr>
            <c:extLst>
              <c:ext xmlns:c16="http://schemas.microsoft.com/office/drawing/2014/chart" uri="{C3380CC4-5D6E-409C-BE32-E72D297353CC}">
                <c16:uniqueId val="{00000003-7CD5-4783-8656-376E76C52E3E}"/>
              </c:ext>
            </c:extLst>
          </c:dPt>
          <c:dPt>
            <c:idx val="3"/>
            <c:bubble3D val="0"/>
            <c:spPr>
              <a:solidFill>
                <a:schemeClr val="lt1"/>
              </a:solidFill>
              <a:ln w="19050">
                <a:solidFill>
                  <a:schemeClr val="accent1"/>
                </a:solidFill>
              </a:ln>
              <a:effectLst/>
            </c:spPr>
            <c:extLst>
              <c:ext xmlns:c16="http://schemas.microsoft.com/office/drawing/2014/chart" uri="{C3380CC4-5D6E-409C-BE32-E72D297353CC}">
                <c16:uniqueId val="{00000007-E1CA-45A5-8BB2-4E612F4FABEC}"/>
              </c:ext>
            </c:extLst>
          </c:dPt>
          <c:dLbls>
            <c:dLbl>
              <c:idx val="0"/>
              <c:layout>
                <c:manualLayout>
                  <c:x val="-0.19017611138754931"/>
                  <c:y val="0.2036201422393588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CD5-4783-8656-376E76C52E3E}"/>
                </c:ext>
              </c:extLst>
            </c:dLbl>
            <c:dLbl>
              <c:idx val="1"/>
              <c:layout>
                <c:manualLayout>
                  <c:x val="-0.1297148372720833"/>
                  <c:y val="-0.1872702999695763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7CD5-4783-8656-376E76C52E3E}"/>
                </c:ext>
              </c:extLst>
            </c:dLbl>
            <c:dLbl>
              <c:idx val="2"/>
              <c:layout>
                <c:manualLayout>
                  <c:x val="0.21429560389786348"/>
                  <c:y val="0.1175935047927121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CD5-4783-8656-376E76C52E3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Sheet1!$A$2:$A$5</c:f>
              <c:strCache>
                <c:ptCount val="3"/>
                <c:pt idx="0">
                  <c:v>Agricultural </c:v>
                </c:pt>
                <c:pt idx="1">
                  <c:v>Forested</c:v>
                </c:pt>
                <c:pt idx="2">
                  <c:v>Other</c:v>
                </c:pt>
              </c:strCache>
            </c:strRef>
          </c:cat>
          <c:val>
            <c:numRef>
              <c:f>Sheet1!$B$2:$B$5</c:f>
              <c:numCache>
                <c:formatCode>General</c:formatCode>
                <c:ptCount val="4"/>
                <c:pt idx="0">
                  <c:v>28.8</c:v>
                </c:pt>
                <c:pt idx="1">
                  <c:v>39.090000000000003</c:v>
                </c:pt>
                <c:pt idx="2">
                  <c:v>45.8</c:v>
                </c:pt>
              </c:numCache>
            </c:numRef>
          </c:val>
          <c:extLst>
            <c:ext xmlns:c16="http://schemas.microsoft.com/office/drawing/2014/chart" uri="{C3380CC4-5D6E-409C-BE32-E72D297353CC}">
              <c16:uniqueId val="{00000000-7CD5-4783-8656-376E76C52E3E}"/>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Production of Apple and Mango in Nepal (Metric Tons)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Mango </c:v>
                </c:pt>
              </c:strCache>
            </c:strRef>
          </c:cat>
          <c:val>
            <c:numRef>
              <c:f>Sheet1!$B$2</c:f>
              <c:numCache>
                <c:formatCode>General</c:formatCode>
                <c:ptCount val="1"/>
                <c:pt idx="0">
                  <c:v>466267</c:v>
                </c:pt>
              </c:numCache>
            </c:numRef>
          </c:val>
          <c:extLst>
            <c:ext xmlns:c16="http://schemas.microsoft.com/office/drawing/2014/chart" uri="{C3380CC4-5D6E-409C-BE32-E72D297353CC}">
              <c16:uniqueId val="{00000000-FEB2-4EEF-BB51-3DDFEE0342B1}"/>
            </c:ext>
          </c:extLst>
        </c:ser>
        <c:ser>
          <c:idx val="1"/>
          <c:order val="1"/>
          <c:tx>
            <c:strRef>
              <c:f>Sheet1!$C$1</c:f>
              <c:strCache>
                <c:ptCount val="1"/>
                <c:pt idx="0">
                  <c:v>2021/22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Mango </c:v>
                </c:pt>
              </c:strCache>
            </c:strRef>
          </c:cat>
          <c:val>
            <c:numRef>
              <c:f>Sheet1!$C$2</c:f>
              <c:numCache>
                <c:formatCode>General</c:formatCode>
                <c:ptCount val="1"/>
                <c:pt idx="0">
                  <c:v>498859</c:v>
                </c:pt>
              </c:numCache>
            </c:numRef>
          </c:val>
          <c:extLst>
            <c:ext xmlns:c16="http://schemas.microsoft.com/office/drawing/2014/chart" uri="{C3380CC4-5D6E-409C-BE32-E72D297353CC}">
              <c16:uniqueId val="{00000001-FEB2-4EEF-BB51-3DDFEE0342B1}"/>
            </c:ext>
          </c:extLst>
        </c:ser>
        <c:dLbls>
          <c:dLblPos val="outEnd"/>
          <c:showLegendKey val="0"/>
          <c:showVal val="1"/>
          <c:showCatName val="0"/>
          <c:showSerName val="0"/>
          <c:showPercent val="0"/>
          <c:showBubbleSize val="0"/>
        </c:dLbls>
        <c:gapWidth val="219"/>
        <c:overlap val="-27"/>
        <c:axId val="546831912"/>
        <c:axId val="546829392"/>
      </c:barChart>
      <c:catAx>
        <c:axId val="546831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829392"/>
        <c:crosses val="autoZero"/>
        <c:auto val="1"/>
        <c:lblAlgn val="ctr"/>
        <c:lblOffset val="100"/>
        <c:noMultiLvlLbl val="0"/>
      </c:catAx>
      <c:valAx>
        <c:axId val="546829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831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Production of Apple and Mango in Nepal (Metric Tons)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Apple </c:v>
                </c:pt>
              </c:strCache>
            </c:strRef>
          </c:cat>
          <c:val>
            <c:numRef>
              <c:f>Sheet1!$B$2:$B$2</c:f>
              <c:numCache>
                <c:formatCode>General</c:formatCode>
                <c:ptCount val="1"/>
                <c:pt idx="0">
                  <c:v>50000</c:v>
                </c:pt>
              </c:numCache>
            </c:numRef>
          </c:val>
          <c:extLst>
            <c:ext xmlns:c16="http://schemas.microsoft.com/office/drawing/2014/chart" uri="{C3380CC4-5D6E-409C-BE32-E72D297353CC}">
              <c16:uniqueId val="{00000000-16DE-49F3-AC2F-46ED86424A5B}"/>
            </c:ext>
          </c:extLst>
        </c:ser>
        <c:ser>
          <c:idx val="1"/>
          <c:order val="1"/>
          <c:tx>
            <c:strRef>
              <c:f>Sheet1!$C$1</c:f>
              <c:strCache>
                <c:ptCount val="1"/>
                <c:pt idx="0">
                  <c:v>2021/22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Apple </c:v>
                </c:pt>
              </c:strCache>
            </c:strRef>
          </c:cat>
          <c:val>
            <c:numRef>
              <c:f>Sheet1!$C$2:$C$2</c:f>
              <c:numCache>
                <c:formatCode>General</c:formatCode>
                <c:ptCount val="1"/>
                <c:pt idx="0">
                  <c:v>52000</c:v>
                </c:pt>
              </c:numCache>
            </c:numRef>
          </c:val>
          <c:extLst>
            <c:ext xmlns:c16="http://schemas.microsoft.com/office/drawing/2014/chart" uri="{C3380CC4-5D6E-409C-BE32-E72D297353CC}">
              <c16:uniqueId val="{00000001-16DE-49F3-AC2F-46ED86424A5B}"/>
            </c:ext>
          </c:extLst>
        </c:ser>
        <c:dLbls>
          <c:dLblPos val="outEnd"/>
          <c:showLegendKey val="0"/>
          <c:showVal val="1"/>
          <c:showCatName val="0"/>
          <c:showSerName val="0"/>
          <c:showPercent val="0"/>
          <c:showBubbleSize val="0"/>
        </c:dLbls>
        <c:gapWidth val="219"/>
        <c:overlap val="-27"/>
        <c:axId val="546831912"/>
        <c:axId val="546829392"/>
      </c:barChart>
      <c:catAx>
        <c:axId val="546831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829392"/>
        <c:crosses val="autoZero"/>
        <c:auto val="1"/>
        <c:lblAlgn val="ctr"/>
        <c:lblOffset val="100"/>
        <c:noMultiLvlLbl val="0"/>
      </c:catAx>
      <c:valAx>
        <c:axId val="546829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831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styleClr val="0"/>
    </cs:lnRef>
    <cs:fillRef idx="0"/>
    <cs:effectRef idx="0"/>
    <cs:fontRef idx="minor">
      <cs:styleClr val="0"/>
    </cs:fontRef>
    <cs:defRPr sz="1197" b="1" kern="1200"/>
  </cs:dataLabel>
  <cs:dataLabelCallout>
    <cs:lnRef idx="0">
      <cs:styleClr val="0"/>
    </cs:lnRef>
    <cs:fillRef idx="0"/>
    <cs:effectRef idx="0"/>
    <cs:fontRef idx="minor">
      <cs:styleClr val="0"/>
    </cs:fontRef>
    <cs:spPr>
      <a:solidFill>
        <a:schemeClr val="lt1"/>
      </a:solidFill>
      <a:ln>
        <a:solidFill>
          <a:schemeClr val="phClr"/>
        </a:solidFill>
      </a:ln>
    </cs:spPr>
    <cs:defRPr sz="1197"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0.jpeg"/><Relationship Id="rId1"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0.jpeg"/><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1EA350-6432-447E-A352-21FF539A43D5}"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5975D5A5-8015-4BEA-9262-FADDDFB78674}">
      <dgm:prSet phldrT="[Text]"/>
      <dgm:spPr/>
      <dgm:t>
        <a:bodyPr/>
        <a:lstStyle/>
        <a:p>
          <a:r>
            <a:rPr lang="en-US" dirty="0"/>
            <a:t>Terai region: 55%</a:t>
          </a:r>
        </a:p>
      </dgm:t>
    </dgm:pt>
    <dgm:pt modelId="{1D38B263-21D0-42CE-A2F0-97CFD6249168}" type="parTrans" cxnId="{199EBEB5-5744-480D-80A9-87B64CD34EE6}">
      <dgm:prSet/>
      <dgm:spPr/>
      <dgm:t>
        <a:bodyPr/>
        <a:lstStyle/>
        <a:p>
          <a:endParaRPr lang="en-US"/>
        </a:p>
      </dgm:t>
    </dgm:pt>
    <dgm:pt modelId="{2DED3741-03AA-4995-88B1-F111737A9985}" type="sibTrans" cxnId="{199EBEB5-5744-480D-80A9-87B64CD34EE6}">
      <dgm:prSet/>
      <dgm:spPr/>
      <dgm:t>
        <a:bodyPr/>
        <a:lstStyle/>
        <a:p>
          <a:endParaRPr lang="en-US"/>
        </a:p>
      </dgm:t>
    </dgm:pt>
    <dgm:pt modelId="{DAE0EE99-D580-408F-A75B-FC37C50E29C9}">
      <dgm:prSet phldrT="[Text]"/>
      <dgm:spPr/>
      <dgm:t>
        <a:bodyPr/>
        <a:lstStyle/>
        <a:p>
          <a:r>
            <a:rPr lang="en-US" dirty="0"/>
            <a:t>Mid-hills: 30% </a:t>
          </a:r>
        </a:p>
      </dgm:t>
    </dgm:pt>
    <dgm:pt modelId="{FD6408F7-3BFC-49A5-A660-1DC5AB7E3B9A}" type="parTrans" cxnId="{C25DB08D-B175-43F5-BFF6-79A8D6A4922F}">
      <dgm:prSet/>
      <dgm:spPr/>
      <dgm:t>
        <a:bodyPr/>
        <a:lstStyle/>
        <a:p>
          <a:endParaRPr lang="en-US"/>
        </a:p>
      </dgm:t>
    </dgm:pt>
    <dgm:pt modelId="{BDD1FF7F-3983-4CE7-B105-C9C96777277F}" type="sibTrans" cxnId="{C25DB08D-B175-43F5-BFF6-79A8D6A4922F}">
      <dgm:prSet/>
      <dgm:spPr/>
      <dgm:t>
        <a:bodyPr/>
        <a:lstStyle/>
        <a:p>
          <a:endParaRPr lang="en-US"/>
        </a:p>
      </dgm:t>
    </dgm:pt>
    <dgm:pt modelId="{708C2927-12D6-423C-A03C-181E1C0493C4}">
      <dgm:prSet phldrT="[Text]"/>
      <dgm:spPr/>
      <dgm:t>
        <a:bodyPr/>
        <a:lstStyle/>
        <a:p>
          <a:r>
            <a:rPr lang="en-US" dirty="0"/>
            <a:t>High mountains: 15% </a:t>
          </a:r>
        </a:p>
      </dgm:t>
    </dgm:pt>
    <dgm:pt modelId="{1F23FEA0-6659-434E-BF72-9C710F1F76E4}" type="parTrans" cxnId="{60D6895D-9FFE-4335-A7E6-6FBCDC5A00E8}">
      <dgm:prSet/>
      <dgm:spPr/>
      <dgm:t>
        <a:bodyPr/>
        <a:lstStyle/>
        <a:p>
          <a:endParaRPr lang="en-US"/>
        </a:p>
      </dgm:t>
    </dgm:pt>
    <dgm:pt modelId="{271E41FA-DFA3-4107-8339-9188F7289C77}" type="sibTrans" cxnId="{60D6895D-9FFE-4335-A7E6-6FBCDC5A00E8}">
      <dgm:prSet/>
      <dgm:spPr/>
      <dgm:t>
        <a:bodyPr/>
        <a:lstStyle/>
        <a:p>
          <a:endParaRPr lang="en-US"/>
        </a:p>
      </dgm:t>
    </dgm:pt>
    <dgm:pt modelId="{82C039E3-1653-4217-BC4A-6D8D0FB2AA98}" type="pres">
      <dgm:prSet presAssocID="{A71EA350-6432-447E-A352-21FF539A43D5}" presName="Name0" presStyleCnt="0">
        <dgm:presLayoutVars>
          <dgm:chMax val="7"/>
          <dgm:chPref val="7"/>
          <dgm:dir/>
        </dgm:presLayoutVars>
      </dgm:prSet>
      <dgm:spPr/>
    </dgm:pt>
    <dgm:pt modelId="{2ABC0816-A245-45CD-88E7-22D0621C324A}" type="pres">
      <dgm:prSet presAssocID="{A71EA350-6432-447E-A352-21FF539A43D5}" presName="Name1" presStyleCnt="0"/>
      <dgm:spPr/>
    </dgm:pt>
    <dgm:pt modelId="{26DE44E8-54FE-4A65-87FA-361ED35091A3}" type="pres">
      <dgm:prSet presAssocID="{A71EA350-6432-447E-A352-21FF539A43D5}" presName="cycle" presStyleCnt="0"/>
      <dgm:spPr/>
    </dgm:pt>
    <dgm:pt modelId="{E0386EF9-F341-447E-B6B4-B1DCB15D1859}" type="pres">
      <dgm:prSet presAssocID="{A71EA350-6432-447E-A352-21FF539A43D5}" presName="srcNode" presStyleLbl="node1" presStyleIdx="0" presStyleCnt="3"/>
      <dgm:spPr/>
    </dgm:pt>
    <dgm:pt modelId="{E99724F1-3240-4D5E-A198-08D3AE5606FE}" type="pres">
      <dgm:prSet presAssocID="{A71EA350-6432-447E-A352-21FF539A43D5}" presName="conn" presStyleLbl="parChTrans1D2" presStyleIdx="0" presStyleCnt="1"/>
      <dgm:spPr/>
    </dgm:pt>
    <dgm:pt modelId="{33C557BC-5F9C-44AD-B1A3-ABDD823E34EA}" type="pres">
      <dgm:prSet presAssocID="{A71EA350-6432-447E-A352-21FF539A43D5}" presName="extraNode" presStyleLbl="node1" presStyleIdx="0" presStyleCnt="3"/>
      <dgm:spPr/>
    </dgm:pt>
    <dgm:pt modelId="{D0EF02F1-455B-417D-8F75-ABA064B6EA92}" type="pres">
      <dgm:prSet presAssocID="{A71EA350-6432-447E-A352-21FF539A43D5}" presName="dstNode" presStyleLbl="node1" presStyleIdx="0" presStyleCnt="3"/>
      <dgm:spPr/>
    </dgm:pt>
    <dgm:pt modelId="{E4F10EF2-1EC6-4F7B-AAC6-615EAFE74454}" type="pres">
      <dgm:prSet presAssocID="{5975D5A5-8015-4BEA-9262-FADDDFB78674}" presName="text_1" presStyleLbl="node1" presStyleIdx="0" presStyleCnt="3">
        <dgm:presLayoutVars>
          <dgm:bulletEnabled val="1"/>
        </dgm:presLayoutVars>
      </dgm:prSet>
      <dgm:spPr/>
    </dgm:pt>
    <dgm:pt modelId="{921D4EE2-1547-4FD1-A557-413A5E984E0F}" type="pres">
      <dgm:prSet presAssocID="{5975D5A5-8015-4BEA-9262-FADDDFB78674}" presName="accent_1" presStyleCnt="0"/>
      <dgm:spPr/>
    </dgm:pt>
    <dgm:pt modelId="{AAE01E1C-6778-4285-B43C-18917DE5D4E3}" type="pres">
      <dgm:prSet presAssocID="{5975D5A5-8015-4BEA-9262-FADDDFB78674}" presName="accentRepeatNode" presStyleLbl="solidFgAcc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744A117-D7FC-4F0D-A932-129BB771DECB}" type="pres">
      <dgm:prSet presAssocID="{DAE0EE99-D580-408F-A75B-FC37C50E29C9}" presName="text_2" presStyleLbl="node1" presStyleIdx="1" presStyleCnt="3">
        <dgm:presLayoutVars>
          <dgm:bulletEnabled val="1"/>
        </dgm:presLayoutVars>
      </dgm:prSet>
      <dgm:spPr/>
    </dgm:pt>
    <dgm:pt modelId="{A9C5828C-71C8-423F-B927-CFD3C985237F}" type="pres">
      <dgm:prSet presAssocID="{DAE0EE99-D580-408F-A75B-FC37C50E29C9}" presName="accent_2" presStyleCnt="0"/>
      <dgm:spPr/>
    </dgm:pt>
    <dgm:pt modelId="{D8C3C88A-E566-493C-BC9B-EE77DC288CE0}" type="pres">
      <dgm:prSet presAssocID="{DAE0EE99-D580-408F-A75B-FC37C50E29C9}" presName="accentRepeatNode" presStyleLbl="solidFgAcc1" presStyleIdx="1" presStyleCnt="3"/>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285804D-9DBC-4BE9-94E1-81633953C873}" type="pres">
      <dgm:prSet presAssocID="{708C2927-12D6-423C-A03C-181E1C0493C4}" presName="text_3" presStyleLbl="node1" presStyleIdx="2" presStyleCnt="3">
        <dgm:presLayoutVars>
          <dgm:bulletEnabled val="1"/>
        </dgm:presLayoutVars>
      </dgm:prSet>
      <dgm:spPr/>
    </dgm:pt>
    <dgm:pt modelId="{82EFFA1D-0E47-4940-ABEE-25C1D0276792}" type="pres">
      <dgm:prSet presAssocID="{708C2927-12D6-423C-A03C-181E1C0493C4}" presName="accent_3" presStyleCnt="0"/>
      <dgm:spPr/>
    </dgm:pt>
    <dgm:pt modelId="{32AEE942-B4C5-4B2E-9744-9A48818E17AE}" type="pres">
      <dgm:prSet presAssocID="{708C2927-12D6-423C-A03C-181E1C0493C4}" presName="accentRepeatNode" presStyleLbl="solidFgAcc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60D6895D-9FFE-4335-A7E6-6FBCDC5A00E8}" srcId="{A71EA350-6432-447E-A352-21FF539A43D5}" destId="{708C2927-12D6-423C-A03C-181E1C0493C4}" srcOrd="2" destOrd="0" parTransId="{1F23FEA0-6659-434E-BF72-9C710F1F76E4}" sibTransId="{271E41FA-DFA3-4107-8339-9188F7289C77}"/>
    <dgm:cxn modelId="{2C9DBF64-C61A-43F5-AA18-8408D15B7871}" type="presOf" srcId="{A71EA350-6432-447E-A352-21FF539A43D5}" destId="{82C039E3-1653-4217-BC4A-6D8D0FB2AA98}" srcOrd="0" destOrd="0" presId="urn:microsoft.com/office/officeart/2008/layout/VerticalCurvedList"/>
    <dgm:cxn modelId="{150BE547-72AB-4A64-91CE-2D8EF5C9658A}" type="presOf" srcId="{708C2927-12D6-423C-A03C-181E1C0493C4}" destId="{2285804D-9DBC-4BE9-94E1-81633953C873}" srcOrd="0" destOrd="0" presId="urn:microsoft.com/office/officeart/2008/layout/VerticalCurvedList"/>
    <dgm:cxn modelId="{A9244E48-17E2-412C-B817-3A95F833BF1B}" type="presOf" srcId="{5975D5A5-8015-4BEA-9262-FADDDFB78674}" destId="{E4F10EF2-1EC6-4F7B-AAC6-615EAFE74454}" srcOrd="0" destOrd="0" presId="urn:microsoft.com/office/officeart/2008/layout/VerticalCurvedList"/>
    <dgm:cxn modelId="{C25DB08D-B175-43F5-BFF6-79A8D6A4922F}" srcId="{A71EA350-6432-447E-A352-21FF539A43D5}" destId="{DAE0EE99-D580-408F-A75B-FC37C50E29C9}" srcOrd="1" destOrd="0" parTransId="{FD6408F7-3BFC-49A5-A660-1DC5AB7E3B9A}" sibTransId="{BDD1FF7F-3983-4CE7-B105-C9C96777277F}"/>
    <dgm:cxn modelId="{199EBEB5-5744-480D-80A9-87B64CD34EE6}" srcId="{A71EA350-6432-447E-A352-21FF539A43D5}" destId="{5975D5A5-8015-4BEA-9262-FADDDFB78674}" srcOrd="0" destOrd="0" parTransId="{1D38B263-21D0-42CE-A2F0-97CFD6249168}" sibTransId="{2DED3741-03AA-4995-88B1-F111737A9985}"/>
    <dgm:cxn modelId="{607395B6-5EF8-49BE-8D35-A91259E17429}" type="presOf" srcId="{2DED3741-03AA-4995-88B1-F111737A9985}" destId="{E99724F1-3240-4D5E-A198-08D3AE5606FE}" srcOrd="0" destOrd="0" presId="urn:microsoft.com/office/officeart/2008/layout/VerticalCurvedList"/>
    <dgm:cxn modelId="{1C930EFF-7A5C-40C1-95BB-6DB35652EF57}" type="presOf" srcId="{DAE0EE99-D580-408F-A75B-FC37C50E29C9}" destId="{5744A117-D7FC-4F0D-A932-129BB771DECB}" srcOrd="0" destOrd="0" presId="urn:microsoft.com/office/officeart/2008/layout/VerticalCurvedList"/>
    <dgm:cxn modelId="{2C60E924-0229-4790-8747-1231F61328D4}" type="presParOf" srcId="{82C039E3-1653-4217-BC4A-6D8D0FB2AA98}" destId="{2ABC0816-A245-45CD-88E7-22D0621C324A}" srcOrd="0" destOrd="0" presId="urn:microsoft.com/office/officeart/2008/layout/VerticalCurvedList"/>
    <dgm:cxn modelId="{1C46F248-30B9-483F-AC46-A6ED50D31AC2}" type="presParOf" srcId="{2ABC0816-A245-45CD-88E7-22D0621C324A}" destId="{26DE44E8-54FE-4A65-87FA-361ED35091A3}" srcOrd="0" destOrd="0" presId="urn:microsoft.com/office/officeart/2008/layout/VerticalCurvedList"/>
    <dgm:cxn modelId="{5AD4753F-CD69-4DB6-B71E-8A0DBC80C13B}" type="presParOf" srcId="{26DE44E8-54FE-4A65-87FA-361ED35091A3}" destId="{E0386EF9-F341-447E-B6B4-B1DCB15D1859}" srcOrd="0" destOrd="0" presId="urn:microsoft.com/office/officeart/2008/layout/VerticalCurvedList"/>
    <dgm:cxn modelId="{5811BE02-8C97-4EDD-AAF4-1B9E9DF8C640}" type="presParOf" srcId="{26DE44E8-54FE-4A65-87FA-361ED35091A3}" destId="{E99724F1-3240-4D5E-A198-08D3AE5606FE}" srcOrd="1" destOrd="0" presId="urn:microsoft.com/office/officeart/2008/layout/VerticalCurvedList"/>
    <dgm:cxn modelId="{94931D98-10AD-4CFE-94A1-C26119FE5BE2}" type="presParOf" srcId="{26DE44E8-54FE-4A65-87FA-361ED35091A3}" destId="{33C557BC-5F9C-44AD-B1A3-ABDD823E34EA}" srcOrd="2" destOrd="0" presId="urn:microsoft.com/office/officeart/2008/layout/VerticalCurvedList"/>
    <dgm:cxn modelId="{77A55F26-0815-4EB1-B8B7-4150EE1B6063}" type="presParOf" srcId="{26DE44E8-54FE-4A65-87FA-361ED35091A3}" destId="{D0EF02F1-455B-417D-8F75-ABA064B6EA92}" srcOrd="3" destOrd="0" presId="urn:microsoft.com/office/officeart/2008/layout/VerticalCurvedList"/>
    <dgm:cxn modelId="{2111BFE7-4FBD-466D-88D3-5A98720CE5D5}" type="presParOf" srcId="{2ABC0816-A245-45CD-88E7-22D0621C324A}" destId="{E4F10EF2-1EC6-4F7B-AAC6-615EAFE74454}" srcOrd="1" destOrd="0" presId="urn:microsoft.com/office/officeart/2008/layout/VerticalCurvedList"/>
    <dgm:cxn modelId="{0444E950-00A5-4B68-850E-2747B396D717}" type="presParOf" srcId="{2ABC0816-A245-45CD-88E7-22D0621C324A}" destId="{921D4EE2-1547-4FD1-A557-413A5E984E0F}" srcOrd="2" destOrd="0" presId="urn:microsoft.com/office/officeart/2008/layout/VerticalCurvedList"/>
    <dgm:cxn modelId="{02167B5A-23F6-429B-8652-50A91DA9780E}" type="presParOf" srcId="{921D4EE2-1547-4FD1-A557-413A5E984E0F}" destId="{AAE01E1C-6778-4285-B43C-18917DE5D4E3}" srcOrd="0" destOrd="0" presId="urn:microsoft.com/office/officeart/2008/layout/VerticalCurvedList"/>
    <dgm:cxn modelId="{5C0DAB91-57EC-4CAD-9289-BD1D963EC2B4}" type="presParOf" srcId="{2ABC0816-A245-45CD-88E7-22D0621C324A}" destId="{5744A117-D7FC-4F0D-A932-129BB771DECB}" srcOrd="3" destOrd="0" presId="urn:microsoft.com/office/officeart/2008/layout/VerticalCurvedList"/>
    <dgm:cxn modelId="{BEF4DE42-EF7B-44F4-8306-2D04C6D93EB1}" type="presParOf" srcId="{2ABC0816-A245-45CD-88E7-22D0621C324A}" destId="{A9C5828C-71C8-423F-B927-CFD3C985237F}" srcOrd="4" destOrd="0" presId="urn:microsoft.com/office/officeart/2008/layout/VerticalCurvedList"/>
    <dgm:cxn modelId="{D71E6717-7861-4B2E-8E86-8CF3C81E3374}" type="presParOf" srcId="{A9C5828C-71C8-423F-B927-CFD3C985237F}" destId="{D8C3C88A-E566-493C-BC9B-EE77DC288CE0}" srcOrd="0" destOrd="0" presId="urn:microsoft.com/office/officeart/2008/layout/VerticalCurvedList"/>
    <dgm:cxn modelId="{8CB126D3-6CBF-4BB4-8376-3EB4EB1E977B}" type="presParOf" srcId="{2ABC0816-A245-45CD-88E7-22D0621C324A}" destId="{2285804D-9DBC-4BE9-94E1-81633953C873}" srcOrd="5" destOrd="0" presId="urn:microsoft.com/office/officeart/2008/layout/VerticalCurvedList"/>
    <dgm:cxn modelId="{0B70BC77-C337-479B-AF60-1FFAD95E0D81}" type="presParOf" srcId="{2ABC0816-A245-45CD-88E7-22D0621C324A}" destId="{82EFFA1D-0E47-4940-ABEE-25C1D0276792}" srcOrd="6" destOrd="0" presId="urn:microsoft.com/office/officeart/2008/layout/VerticalCurvedList"/>
    <dgm:cxn modelId="{E52881A5-5934-47D1-9FAD-BC16B6A71A75}" type="presParOf" srcId="{82EFFA1D-0E47-4940-ABEE-25C1D0276792}" destId="{32AEE942-B4C5-4B2E-9744-9A48818E17A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724F1-3240-4D5E-A198-08D3AE5606FE}">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F10EF2-1EC6-4F7B-AAC6-615EAFE74454}">
      <dsp:nvSpPr>
        <dsp:cNvPr id="0" name=""/>
        <dsp:cNvSpPr/>
      </dsp:nvSpPr>
      <dsp:spPr>
        <a:xfrm>
          <a:off x="752110" y="541866"/>
          <a:ext cx="7714439" cy="10837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n-US" sz="5600" kern="1200" dirty="0"/>
            <a:t>Terai region: 55%</a:t>
          </a:r>
        </a:p>
      </dsp:txBody>
      <dsp:txXfrm>
        <a:off x="752110" y="541866"/>
        <a:ext cx="7714439" cy="1083733"/>
      </dsp:txXfrm>
    </dsp:sp>
    <dsp:sp modelId="{AAE01E1C-6778-4285-B43C-18917DE5D4E3}">
      <dsp:nvSpPr>
        <dsp:cNvPr id="0" name=""/>
        <dsp:cNvSpPr/>
      </dsp:nvSpPr>
      <dsp:spPr>
        <a:xfrm>
          <a:off x="74777" y="406400"/>
          <a:ext cx="1354666" cy="135466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44A117-D7FC-4F0D-A932-129BB771DECB}">
      <dsp:nvSpPr>
        <dsp:cNvPr id="0" name=""/>
        <dsp:cNvSpPr/>
      </dsp:nvSpPr>
      <dsp:spPr>
        <a:xfrm>
          <a:off x="1146048" y="2167466"/>
          <a:ext cx="7320502" cy="108373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n-US" sz="5600" kern="1200" dirty="0"/>
            <a:t>Mid-hills: 30% </a:t>
          </a:r>
        </a:p>
      </dsp:txBody>
      <dsp:txXfrm>
        <a:off x="1146048" y="2167466"/>
        <a:ext cx="7320502" cy="1083733"/>
      </dsp:txXfrm>
    </dsp:sp>
    <dsp:sp modelId="{D8C3C88A-E566-493C-BC9B-EE77DC288CE0}">
      <dsp:nvSpPr>
        <dsp:cNvPr id="0" name=""/>
        <dsp:cNvSpPr/>
      </dsp:nvSpPr>
      <dsp:spPr>
        <a:xfrm>
          <a:off x="468714" y="2032000"/>
          <a:ext cx="1354666" cy="1354666"/>
        </a:xfrm>
        <a:prstGeom prst="ellipse">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85804D-9DBC-4BE9-94E1-81633953C873}">
      <dsp:nvSpPr>
        <dsp:cNvPr id="0" name=""/>
        <dsp:cNvSpPr/>
      </dsp:nvSpPr>
      <dsp:spPr>
        <a:xfrm>
          <a:off x="752110" y="3793066"/>
          <a:ext cx="7714439" cy="10837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n-US" sz="5600" kern="1200" dirty="0"/>
            <a:t>High mountains: 15% </a:t>
          </a:r>
        </a:p>
      </dsp:txBody>
      <dsp:txXfrm>
        <a:off x="752110" y="3793066"/>
        <a:ext cx="7714439" cy="1083733"/>
      </dsp:txXfrm>
    </dsp:sp>
    <dsp:sp modelId="{32AEE942-B4C5-4B2E-9744-9A48818E17AE}">
      <dsp:nvSpPr>
        <dsp:cNvPr id="0" name=""/>
        <dsp:cNvSpPr/>
      </dsp:nvSpPr>
      <dsp:spPr>
        <a:xfrm>
          <a:off x="74777" y="3657600"/>
          <a:ext cx="1354666" cy="135466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870E1E-B90F-46E5-B454-03F1FE68E5DB}"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AD8EC-494B-482E-958D-6646145699D9}" type="slidenum">
              <a:rPr lang="en-US" smtClean="0"/>
              <a:t>‹#›</a:t>
            </a:fld>
            <a:endParaRPr lang="en-US"/>
          </a:p>
        </p:txBody>
      </p:sp>
    </p:spTree>
    <p:extLst>
      <p:ext uri="{BB962C8B-B14F-4D97-AF65-F5344CB8AC3E}">
        <p14:creationId xmlns:p14="http://schemas.microsoft.com/office/powerpoint/2010/main" val="164235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C614-764E-1EE6-4AA1-E4C2F752BB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2E6BA4-8E82-4E9E-9402-7BA578F5C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A72542-97B8-34F0-9247-1A6C670A369E}"/>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5" name="Footer Placeholder 4">
            <a:extLst>
              <a:ext uri="{FF2B5EF4-FFF2-40B4-BE49-F238E27FC236}">
                <a16:creationId xmlns:a16="http://schemas.microsoft.com/office/drawing/2014/main" id="{484D51EC-3059-216B-C1CE-32A205D20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EB87B-0075-E9D3-3147-6ECE09DF42BF}"/>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2255597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EBDF-CFE0-46AB-95AF-2D4DE83F0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BBF05E-F74D-B1FD-6BA9-04B99E4A8D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06459-DD9A-2F12-28FA-CDF03F7D406F}"/>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5" name="Footer Placeholder 4">
            <a:extLst>
              <a:ext uri="{FF2B5EF4-FFF2-40B4-BE49-F238E27FC236}">
                <a16:creationId xmlns:a16="http://schemas.microsoft.com/office/drawing/2014/main" id="{8BB89D4E-1540-3654-CAD5-7911A4F9F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941DF-9761-905E-0C75-26578B17684A}"/>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2311824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5CA79C-8B95-FF28-1098-5E0D9C013E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94E72-DD8A-5505-F0F7-280328F797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08D31-5C8D-1AE6-D7E1-A76B4FACD48C}"/>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5" name="Footer Placeholder 4">
            <a:extLst>
              <a:ext uri="{FF2B5EF4-FFF2-40B4-BE49-F238E27FC236}">
                <a16:creationId xmlns:a16="http://schemas.microsoft.com/office/drawing/2014/main" id="{19AA8795-2CB6-9FD1-80AB-6581E217E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53091-49D8-42B4-CECF-62A4DE00A488}"/>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389584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45BA0-938D-8AE6-08E8-7E9D7203A7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FCA9F2-8D5F-D90A-91BF-2DE14C4C5B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01437-7F52-A3C8-91E4-B2B27654D9D8}"/>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5" name="Footer Placeholder 4">
            <a:extLst>
              <a:ext uri="{FF2B5EF4-FFF2-40B4-BE49-F238E27FC236}">
                <a16:creationId xmlns:a16="http://schemas.microsoft.com/office/drawing/2014/main" id="{547FDC4D-1F5A-B985-0689-621A37848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EE65F-9F2D-ADF5-CB14-1C884ED7EDC9}"/>
              </a:ext>
            </a:extLst>
          </p:cNvPr>
          <p:cNvSpPr>
            <a:spLocks noGrp="1"/>
          </p:cNvSpPr>
          <p:nvPr>
            <p:ph type="sldNum" sz="quarter" idx="12"/>
          </p:nvPr>
        </p:nvSpPr>
        <p:spPr/>
        <p:txBody>
          <a:bodyPr/>
          <a:lstStyle/>
          <a:p>
            <a:fld id="{5943B87D-06C7-402C-8F65-3FA40DFCDF32}" type="slidenum">
              <a:rPr lang="en-US" smtClean="0"/>
              <a:t>‹#›</a:t>
            </a:fld>
            <a:endParaRPr lang="en-US"/>
          </a:p>
        </p:txBody>
      </p:sp>
      <p:pic>
        <p:nvPicPr>
          <p:cNvPr id="8" name="Picture 7">
            <a:extLst>
              <a:ext uri="{FF2B5EF4-FFF2-40B4-BE49-F238E27FC236}">
                <a16:creationId xmlns:a16="http://schemas.microsoft.com/office/drawing/2014/main" id="{6EF4554B-0CB5-AC9D-6D7E-C1851CD2B9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2200" y="512321"/>
            <a:ext cx="1020778" cy="861537"/>
          </a:xfrm>
          <a:prstGeom prst="rect">
            <a:avLst/>
          </a:prstGeom>
        </p:spPr>
      </p:pic>
    </p:spTree>
    <p:extLst>
      <p:ext uri="{BB962C8B-B14F-4D97-AF65-F5344CB8AC3E}">
        <p14:creationId xmlns:p14="http://schemas.microsoft.com/office/powerpoint/2010/main" val="3661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8CBB3-AEF4-3E25-44F6-2A23665069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17ADCF-1D65-4003-6BC7-EED3D20F76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D3D3E8-8277-3AAE-F2EF-32CCBCC03E34}"/>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5" name="Footer Placeholder 4">
            <a:extLst>
              <a:ext uri="{FF2B5EF4-FFF2-40B4-BE49-F238E27FC236}">
                <a16:creationId xmlns:a16="http://schemas.microsoft.com/office/drawing/2014/main" id="{77ED7C9F-1461-AD17-C02A-D06B16A47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ED331-9105-FC62-09D7-6E09F657A1BC}"/>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596124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60C0-7805-DF2D-F14E-3D72CEBEB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17D14-F848-BCE0-882A-46401E34EE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0B2F70-A17D-E576-D1F4-8034382858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BDF6B-3E4E-59E2-DD09-864C38660E22}"/>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6" name="Footer Placeholder 5">
            <a:extLst>
              <a:ext uri="{FF2B5EF4-FFF2-40B4-BE49-F238E27FC236}">
                <a16:creationId xmlns:a16="http://schemas.microsoft.com/office/drawing/2014/main" id="{695EDC87-18ED-4BE6-1EAC-AAC08CC74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10240-AEB8-5E88-6857-35E992470D5F}"/>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1547629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6C27-F3FF-CF87-F07B-8EA42E1666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2C2275-D9E2-0A0E-AD8F-B9C675C1C1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A15BB-8F23-267D-1035-4FB06A8094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92FCA1-7C4E-6C43-A71F-95C3D3C92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51F61-DFC2-CA19-CF16-39E2DE6E2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16C9F5-3101-AFCE-1081-A5A55812BD0F}"/>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8" name="Footer Placeholder 7">
            <a:extLst>
              <a:ext uri="{FF2B5EF4-FFF2-40B4-BE49-F238E27FC236}">
                <a16:creationId xmlns:a16="http://schemas.microsoft.com/office/drawing/2014/main" id="{59015A7F-123A-137E-EE97-BCFDE93505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FF0A29-E225-88AB-BDF3-6A77E8AF802D}"/>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79710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796EE-293E-32CC-51D9-DCD4F67DC3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9EEC37-625F-768F-2F75-4169AA43F9E2}"/>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4" name="Footer Placeholder 3">
            <a:extLst>
              <a:ext uri="{FF2B5EF4-FFF2-40B4-BE49-F238E27FC236}">
                <a16:creationId xmlns:a16="http://schemas.microsoft.com/office/drawing/2014/main" id="{EAEC3865-862F-7AFC-1398-1D9F54C287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A9DBD-128D-9EB8-FE62-9105B3F85885}"/>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42839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1A231-5D07-C7A0-D87E-D2BF0BBE8985}"/>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3" name="Footer Placeholder 2">
            <a:extLst>
              <a:ext uri="{FF2B5EF4-FFF2-40B4-BE49-F238E27FC236}">
                <a16:creationId xmlns:a16="http://schemas.microsoft.com/office/drawing/2014/main" id="{993D27D1-C827-A1D6-51D5-80E1B6B3B8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436938-2645-2AB9-7DF2-A42A96F39137}"/>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326434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3E12-A296-4C39-46CD-F7C6FA7BC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96C8CA-CA01-F352-3313-C4CC1954DC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EF6FA0-1031-DC97-2333-C1192EF36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6F53E0-795A-843D-7D4F-97DC34EB610D}"/>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6" name="Footer Placeholder 5">
            <a:extLst>
              <a:ext uri="{FF2B5EF4-FFF2-40B4-BE49-F238E27FC236}">
                <a16:creationId xmlns:a16="http://schemas.microsoft.com/office/drawing/2014/main" id="{D916BD07-E430-424A-430A-FE7BCBCE0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6B74D-4623-CCBF-5FBF-BA53BADFD915}"/>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2367049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D8A53-7724-7C04-FCF4-218802AD48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BADC52-5E53-D6BF-43E3-FA49959B4A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4DA22C-2305-78ED-2D4C-6B59EC3D4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EEA51-1AC8-FCD5-1C4C-D1786B243F1E}"/>
              </a:ext>
            </a:extLst>
          </p:cNvPr>
          <p:cNvSpPr>
            <a:spLocks noGrp="1"/>
          </p:cNvSpPr>
          <p:nvPr>
            <p:ph type="dt" sz="half" idx="10"/>
          </p:nvPr>
        </p:nvSpPr>
        <p:spPr/>
        <p:txBody>
          <a:bodyPr/>
          <a:lstStyle/>
          <a:p>
            <a:fld id="{B797632B-619B-4305-97CA-FF4367932A17}" type="datetimeFigureOut">
              <a:rPr lang="en-US" smtClean="0"/>
              <a:t>7/25/2024</a:t>
            </a:fld>
            <a:endParaRPr lang="en-US"/>
          </a:p>
        </p:txBody>
      </p:sp>
      <p:sp>
        <p:nvSpPr>
          <p:cNvPr id="6" name="Footer Placeholder 5">
            <a:extLst>
              <a:ext uri="{FF2B5EF4-FFF2-40B4-BE49-F238E27FC236}">
                <a16:creationId xmlns:a16="http://schemas.microsoft.com/office/drawing/2014/main" id="{844EA21B-B390-609D-09AC-1B22A6224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1C185-187E-AD2C-56D2-84AF2C9E2249}"/>
              </a:ext>
            </a:extLst>
          </p:cNvPr>
          <p:cNvSpPr>
            <a:spLocks noGrp="1"/>
          </p:cNvSpPr>
          <p:nvPr>
            <p:ph type="sldNum" sz="quarter" idx="12"/>
          </p:nvPr>
        </p:nvSpPr>
        <p:spPr/>
        <p:txBody>
          <a:bodyPr/>
          <a:lstStyle/>
          <a:p>
            <a:fld id="{5943B87D-06C7-402C-8F65-3FA40DFCDF32}" type="slidenum">
              <a:rPr lang="en-US" smtClean="0"/>
              <a:t>‹#›</a:t>
            </a:fld>
            <a:endParaRPr lang="en-US"/>
          </a:p>
        </p:txBody>
      </p:sp>
    </p:spTree>
    <p:extLst>
      <p:ext uri="{BB962C8B-B14F-4D97-AF65-F5344CB8AC3E}">
        <p14:creationId xmlns:p14="http://schemas.microsoft.com/office/powerpoint/2010/main" val="27947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7DE1C-D2BC-976C-5201-50C270459C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AF7EF1-B006-D482-5AD1-1B3E569B2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EC659-EB83-AD57-F830-3524BC8F2B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7632B-619B-4305-97CA-FF4367932A17}" type="datetimeFigureOut">
              <a:rPr lang="en-US" smtClean="0"/>
              <a:t>7/25/2024</a:t>
            </a:fld>
            <a:endParaRPr lang="en-US"/>
          </a:p>
        </p:txBody>
      </p:sp>
      <p:sp>
        <p:nvSpPr>
          <p:cNvPr id="5" name="Footer Placeholder 4">
            <a:extLst>
              <a:ext uri="{FF2B5EF4-FFF2-40B4-BE49-F238E27FC236}">
                <a16:creationId xmlns:a16="http://schemas.microsoft.com/office/drawing/2014/main" id="{6459EEBF-8F00-163A-CF88-D791AAA689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FFFA19-AFA2-0272-8EBE-C173E3F7EB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3B87D-06C7-402C-8F65-3FA40DFCDF32}" type="slidenum">
              <a:rPr lang="en-US" smtClean="0"/>
              <a:t>‹#›</a:t>
            </a:fld>
            <a:endParaRPr lang="en-US"/>
          </a:p>
        </p:txBody>
      </p:sp>
    </p:spTree>
    <p:extLst>
      <p:ext uri="{BB962C8B-B14F-4D97-AF65-F5344CB8AC3E}">
        <p14:creationId xmlns:p14="http://schemas.microsoft.com/office/powerpoint/2010/main" val="2578816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moald.gov.np/wp-content/uploads/2022/07/STATISTICAL-INFORMATION-ON-NEPALESE-AGRICULTURE-2077-78.pdf" TargetMode="Externa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en.wikipedia.org/wiki/26th_parallel_north" TargetMode="Externa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Layout" Target="../diagrams/layout1.xml"/><Relationship Id="rId7" Type="http://schemas.openxmlformats.org/officeDocument/2006/relationships/image" Target="../media/image5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sv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48.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84.sv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89.sv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93.sv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97.svg"/><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sv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106.svg"/><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sv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115.svg"/><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svg"/><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24.sv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svg"/><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svg"/><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svg"/><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svg"/><Relationship Id="rId4" Type="http://schemas.openxmlformats.org/officeDocument/2006/relationships/image" Target="../media/image139.png"/></Relationships>
</file>

<file path=ppt/slides/_rels/slide65.xml.rels><?xml version="1.0" encoding="UTF-8" standalone="yes"?>
<Relationships xmlns="http://schemas.openxmlformats.org/package/2006/relationships"><Relationship Id="rId3" Type="http://schemas.openxmlformats.org/officeDocument/2006/relationships/image" Target="../media/image142.sv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146.svg"/></Relationships>
</file>

<file path=ppt/slides/_rels/slide68.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4233-44E8-7A42-CE67-973581393CD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4ABEC3A-3208-51B5-221D-EA5CFEB721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687" t="23523" r="22120" b="12884"/>
          <a:stretch/>
        </p:blipFill>
        <p:spPr>
          <a:xfrm>
            <a:off x="0" y="-263466"/>
            <a:ext cx="12192000" cy="7272422"/>
          </a:xfrm>
        </p:spPr>
      </p:pic>
      <p:sp>
        <p:nvSpPr>
          <p:cNvPr id="8" name="Rectangle 7">
            <a:extLst>
              <a:ext uri="{FF2B5EF4-FFF2-40B4-BE49-F238E27FC236}">
                <a16:creationId xmlns:a16="http://schemas.microsoft.com/office/drawing/2014/main" id="{1173D684-67AF-21EC-AEDD-04CB4AA114AF}"/>
              </a:ext>
            </a:extLst>
          </p:cNvPr>
          <p:cNvSpPr/>
          <p:nvPr/>
        </p:nvSpPr>
        <p:spPr>
          <a:xfrm>
            <a:off x="7052274" y="1279525"/>
            <a:ext cx="5258298" cy="2215991"/>
          </a:xfrm>
          <a:prstGeom prst="rect">
            <a:avLst/>
          </a:prstGeom>
          <a:noFill/>
        </p:spPr>
        <p:txBody>
          <a:bodyPr wrap="none" lIns="91440" tIns="45720" rIns="91440" bIns="45720">
            <a:spAutoFit/>
          </a:bodyPr>
          <a:lstStyle/>
          <a:p>
            <a:pPr algn="ctr"/>
            <a:r>
              <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NEPAL </a:t>
            </a:r>
          </a:p>
        </p:txBody>
      </p:sp>
      <p:pic>
        <p:nvPicPr>
          <p:cNvPr id="4" name="Picture 3">
            <a:extLst>
              <a:ext uri="{FF2B5EF4-FFF2-40B4-BE49-F238E27FC236}">
                <a16:creationId xmlns:a16="http://schemas.microsoft.com/office/drawing/2014/main" id="{6C086C01-5B28-0898-F186-2797EFD36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225" y="326916"/>
            <a:ext cx="1570572" cy="1325563"/>
          </a:xfrm>
          <a:prstGeom prst="rect">
            <a:avLst/>
          </a:prstGeom>
        </p:spPr>
      </p:pic>
      <p:pic>
        <p:nvPicPr>
          <p:cNvPr id="3" name="Picture 2">
            <a:extLst>
              <a:ext uri="{FF2B5EF4-FFF2-40B4-BE49-F238E27FC236}">
                <a16:creationId xmlns:a16="http://schemas.microsoft.com/office/drawing/2014/main" id="{2A34E7D7-CE0C-5756-3994-2F57013E4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0897" y="55449"/>
            <a:ext cx="1371146" cy="1673448"/>
          </a:xfrm>
          <a:prstGeom prst="rect">
            <a:avLst/>
          </a:prstGeom>
        </p:spPr>
      </p:pic>
    </p:spTree>
    <p:extLst>
      <p:ext uri="{BB962C8B-B14F-4D97-AF65-F5344CB8AC3E}">
        <p14:creationId xmlns:p14="http://schemas.microsoft.com/office/powerpoint/2010/main" val="35989969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AF500721-A984-7315-B027-7B57EBF846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238" y="1333500"/>
            <a:ext cx="3195667" cy="3195667"/>
          </a:xfrm>
          <a:prstGeom prst="rect">
            <a:avLst/>
          </a:prstGeom>
        </p:spPr>
      </p:pic>
      <p:sp>
        <p:nvSpPr>
          <p:cNvPr id="2" name="Title 1">
            <a:extLst>
              <a:ext uri="{FF2B5EF4-FFF2-40B4-BE49-F238E27FC236}">
                <a16:creationId xmlns:a16="http://schemas.microsoft.com/office/drawing/2014/main" id="{0398E3FA-B279-31AE-425B-CEEEEB1B6F13}"/>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Types of Forest </a:t>
            </a:r>
          </a:p>
        </p:txBody>
      </p:sp>
      <p:graphicFrame>
        <p:nvGraphicFramePr>
          <p:cNvPr id="4" name="Content Placeholder 3">
            <a:extLst>
              <a:ext uri="{FF2B5EF4-FFF2-40B4-BE49-F238E27FC236}">
                <a16:creationId xmlns:a16="http://schemas.microsoft.com/office/drawing/2014/main" id="{AFCD3E69-733E-2734-D472-2BCB7D8C4949}"/>
              </a:ext>
            </a:extLst>
          </p:cNvPr>
          <p:cNvGraphicFramePr>
            <a:graphicFrameLocks noGrp="1"/>
          </p:cNvGraphicFramePr>
          <p:nvPr>
            <p:ph idx="1"/>
            <p:extLst>
              <p:ext uri="{D42A27DB-BD31-4B8C-83A1-F6EECF244321}">
                <p14:modId xmlns:p14="http://schemas.microsoft.com/office/powerpoint/2010/main" val="1683897651"/>
              </p:ext>
            </p:extLst>
          </p:nvPr>
        </p:nvGraphicFramePr>
        <p:xfrm>
          <a:off x="939852" y="1962442"/>
          <a:ext cx="8350446" cy="4460098"/>
        </p:xfrm>
        <a:graphic>
          <a:graphicData uri="http://schemas.openxmlformats.org/drawingml/2006/table">
            <a:tbl>
              <a:tblPr firstRow="1" bandRow="1">
                <a:tableStyleId>{93296810-A885-4BE3-A3E7-6D5BEEA58F35}</a:tableStyleId>
              </a:tblPr>
              <a:tblGrid>
                <a:gridCol w="643462">
                  <a:extLst>
                    <a:ext uri="{9D8B030D-6E8A-4147-A177-3AD203B41FA5}">
                      <a16:colId xmlns:a16="http://schemas.microsoft.com/office/drawing/2014/main" val="214232064"/>
                    </a:ext>
                  </a:extLst>
                </a:gridCol>
                <a:gridCol w="3475413">
                  <a:extLst>
                    <a:ext uri="{9D8B030D-6E8A-4147-A177-3AD203B41FA5}">
                      <a16:colId xmlns:a16="http://schemas.microsoft.com/office/drawing/2014/main" val="119196082"/>
                    </a:ext>
                  </a:extLst>
                </a:gridCol>
                <a:gridCol w="4231571">
                  <a:extLst>
                    <a:ext uri="{9D8B030D-6E8A-4147-A177-3AD203B41FA5}">
                      <a16:colId xmlns:a16="http://schemas.microsoft.com/office/drawing/2014/main" val="1061474643"/>
                    </a:ext>
                  </a:extLst>
                </a:gridCol>
              </a:tblGrid>
              <a:tr h="609308">
                <a:tc>
                  <a:txBody>
                    <a:bodyPr/>
                    <a:lstStyle/>
                    <a:p>
                      <a:r>
                        <a:rPr lang="en-US" sz="2000" b="1" dirty="0"/>
                        <a:t>S.N.</a:t>
                      </a:r>
                    </a:p>
                  </a:txBody>
                  <a:tcPr/>
                </a:tc>
                <a:tc>
                  <a:txBody>
                    <a:bodyPr/>
                    <a:lstStyle/>
                    <a:p>
                      <a:r>
                        <a:rPr lang="en-US" sz="2800" b="1" dirty="0"/>
                        <a:t>Types of Forest </a:t>
                      </a:r>
                    </a:p>
                  </a:txBody>
                  <a:tcPr/>
                </a:tc>
                <a:tc>
                  <a:txBody>
                    <a:bodyPr/>
                    <a:lstStyle/>
                    <a:p>
                      <a:r>
                        <a:rPr lang="en-US" sz="2800" b="1" dirty="0"/>
                        <a:t>Altitude </a:t>
                      </a:r>
                    </a:p>
                  </a:txBody>
                  <a:tcPr/>
                </a:tc>
                <a:extLst>
                  <a:ext uri="{0D108BD9-81ED-4DB2-BD59-A6C34878D82A}">
                    <a16:rowId xmlns:a16="http://schemas.microsoft.com/office/drawing/2014/main" val="3836572561"/>
                  </a:ext>
                </a:extLst>
              </a:tr>
              <a:tr h="1043698">
                <a:tc>
                  <a:txBody>
                    <a:bodyPr/>
                    <a:lstStyle/>
                    <a:p>
                      <a:r>
                        <a:rPr lang="en-US" sz="2800" b="1" dirty="0"/>
                        <a:t>1. </a:t>
                      </a:r>
                    </a:p>
                  </a:txBody>
                  <a:tcPr/>
                </a:tc>
                <a:tc>
                  <a:txBody>
                    <a:bodyPr/>
                    <a:lstStyle/>
                    <a:p>
                      <a:r>
                        <a:rPr lang="en-US" sz="2800" b="1" dirty="0"/>
                        <a:t>Sub Tropical Evergreen Forest </a:t>
                      </a:r>
                    </a:p>
                  </a:txBody>
                  <a:tcPr/>
                </a:tc>
                <a:tc>
                  <a:txBody>
                    <a:bodyPr/>
                    <a:lstStyle/>
                    <a:p>
                      <a:r>
                        <a:rPr lang="en-US" sz="2800" b="1" dirty="0" err="1"/>
                        <a:t>Upto</a:t>
                      </a:r>
                      <a:r>
                        <a:rPr lang="en-US" sz="2800" b="1" dirty="0"/>
                        <a:t> 1200m </a:t>
                      </a:r>
                    </a:p>
                  </a:txBody>
                  <a:tcPr/>
                </a:tc>
                <a:extLst>
                  <a:ext uri="{0D108BD9-81ED-4DB2-BD59-A6C34878D82A}">
                    <a16:rowId xmlns:a16="http://schemas.microsoft.com/office/drawing/2014/main" val="2576838374"/>
                  </a:ext>
                </a:extLst>
              </a:tr>
              <a:tr h="1043698">
                <a:tc>
                  <a:txBody>
                    <a:bodyPr/>
                    <a:lstStyle/>
                    <a:p>
                      <a:r>
                        <a:rPr lang="en-US" sz="2800" b="1" dirty="0"/>
                        <a:t>2.</a:t>
                      </a:r>
                    </a:p>
                  </a:txBody>
                  <a:tcPr/>
                </a:tc>
                <a:tc>
                  <a:txBody>
                    <a:bodyPr/>
                    <a:lstStyle/>
                    <a:p>
                      <a:r>
                        <a:rPr lang="en-US" sz="2800" b="1" dirty="0" err="1"/>
                        <a:t>Temperarate</a:t>
                      </a:r>
                      <a:r>
                        <a:rPr lang="en-US" sz="2800" b="1" dirty="0"/>
                        <a:t> Deciduous Forest </a:t>
                      </a:r>
                    </a:p>
                  </a:txBody>
                  <a:tcPr/>
                </a:tc>
                <a:tc>
                  <a:txBody>
                    <a:bodyPr/>
                    <a:lstStyle/>
                    <a:p>
                      <a:r>
                        <a:rPr lang="en-US" sz="2800" b="1" dirty="0"/>
                        <a:t>1200m to 2100m </a:t>
                      </a:r>
                    </a:p>
                  </a:txBody>
                  <a:tcPr/>
                </a:tc>
                <a:extLst>
                  <a:ext uri="{0D108BD9-81ED-4DB2-BD59-A6C34878D82A}">
                    <a16:rowId xmlns:a16="http://schemas.microsoft.com/office/drawing/2014/main" val="2098160587"/>
                  </a:ext>
                </a:extLst>
              </a:tr>
              <a:tr h="587798">
                <a:tc>
                  <a:txBody>
                    <a:bodyPr/>
                    <a:lstStyle/>
                    <a:p>
                      <a:r>
                        <a:rPr lang="en-US" sz="2800" b="1" dirty="0"/>
                        <a:t>3. </a:t>
                      </a:r>
                    </a:p>
                  </a:txBody>
                  <a:tcPr/>
                </a:tc>
                <a:tc>
                  <a:txBody>
                    <a:bodyPr/>
                    <a:lstStyle/>
                    <a:p>
                      <a:r>
                        <a:rPr lang="en-US" sz="2800" b="1" dirty="0" err="1"/>
                        <a:t>Conferous</a:t>
                      </a:r>
                      <a:r>
                        <a:rPr lang="en-US" sz="2800" b="1" dirty="0"/>
                        <a:t> Forest </a:t>
                      </a:r>
                    </a:p>
                  </a:txBody>
                  <a:tcPr/>
                </a:tc>
                <a:tc>
                  <a:txBody>
                    <a:bodyPr/>
                    <a:lstStyle/>
                    <a:p>
                      <a:r>
                        <a:rPr lang="en-US" sz="2800" b="1" dirty="0"/>
                        <a:t>2101m to 3350m </a:t>
                      </a:r>
                    </a:p>
                  </a:txBody>
                  <a:tcPr/>
                </a:tc>
                <a:extLst>
                  <a:ext uri="{0D108BD9-81ED-4DB2-BD59-A6C34878D82A}">
                    <a16:rowId xmlns:a16="http://schemas.microsoft.com/office/drawing/2014/main" val="2261263344"/>
                  </a:ext>
                </a:extLst>
              </a:tr>
              <a:tr h="587798">
                <a:tc>
                  <a:txBody>
                    <a:bodyPr/>
                    <a:lstStyle/>
                    <a:p>
                      <a:r>
                        <a:rPr lang="en-US" sz="2800" b="1" dirty="0"/>
                        <a:t>4.</a:t>
                      </a:r>
                    </a:p>
                  </a:txBody>
                  <a:tcPr/>
                </a:tc>
                <a:tc>
                  <a:txBody>
                    <a:bodyPr/>
                    <a:lstStyle/>
                    <a:p>
                      <a:r>
                        <a:rPr lang="en-US" sz="2800" b="1" dirty="0"/>
                        <a:t>Alpine Forest </a:t>
                      </a:r>
                    </a:p>
                  </a:txBody>
                  <a:tcPr/>
                </a:tc>
                <a:tc>
                  <a:txBody>
                    <a:bodyPr/>
                    <a:lstStyle/>
                    <a:p>
                      <a:r>
                        <a:rPr lang="en-US" sz="2800" b="1" dirty="0"/>
                        <a:t>3351m to 5000m </a:t>
                      </a:r>
                    </a:p>
                  </a:txBody>
                  <a:tcPr/>
                </a:tc>
                <a:extLst>
                  <a:ext uri="{0D108BD9-81ED-4DB2-BD59-A6C34878D82A}">
                    <a16:rowId xmlns:a16="http://schemas.microsoft.com/office/drawing/2014/main" val="1959428259"/>
                  </a:ext>
                </a:extLst>
              </a:tr>
              <a:tr h="587798">
                <a:tc>
                  <a:txBody>
                    <a:bodyPr/>
                    <a:lstStyle/>
                    <a:p>
                      <a:r>
                        <a:rPr lang="en-US" sz="2800" b="1" dirty="0"/>
                        <a:t>5.</a:t>
                      </a:r>
                    </a:p>
                  </a:txBody>
                  <a:tcPr/>
                </a:tc>
                <a:tc>
                  <a:txBody>
                    <a:bodyPr/>
                    <a:lstStyle/>
                    <a:p>
                      <a:r>
                        <a:rPr lang="en-US" sz="2800" b="1" dirty="0"/>
                        <a:t>Tundra Vegetation</a:t>
                      </a:r>
                    </a:p>
                  </a:txBody>
                  <a:tcPr/>
                </a:tc>
                <a:tc>
                  <a:txBody>
                    <a:bodyPr/>
                    <a:lstStyle/>
                    <a:p>
                      <a:r>
                        <a:rPr lang="en-US" sz="2800" b="1" dirty="0"/>
                        <a:t>5001m and above</a:t>
                      </a:r>
                    </a:p>
                  </a:txBody>
                  <a:tcPr/>
                </a:tc>
                <a:extLst>
                  <a:ext uri="{0D108BD9-81ED-4DB2-BD59-A6C34878D82A}">
                    <a16:rowId xmlns:a16="http://schemas.microsoft.com/office/drawing/2014/main" val="183870078"/>
                  </a:ext>
                </a:extLst>
              </a:tr>
            </a:tbl>
          </a:graphicData>
        </a:graphic>
      </p:graphicFrame>
      <p:pic>
        <p:nvPicPr>
          <p:cNvPr id="8" name="Graphic 7">
            <a:extLst>
              <a:ext uri="{FF2B5EF4-FFF2-40B4-BE49-F238E27FC236}">
                <a16:creationId xmlns:a16="http://schemas.microsoft.com/office/drawing/2014/main" id="{F6F17231-90B2-9F1C-D9E7-1DD4F26598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8286" y="4591371"/>
            <a:ext cx="3062514" cy="3062514"/>
          </a:xfrm>
          <a:prstGeom prst="rect">
            <a:avLst/>
          </a:prstGeom>
        </p:spPr>
      </p:pic>
      <p:pic>
        <p:nvPicPr>
          <p:cNvPr id="10" name="Graphic 9">
            <a:extLst>
              <a:ext uri="{FF2B5EF4-FFF2-40B4-BE49-F238E27FC236}">
                <a16:creationId xmlns:a16="http://schemas.microsoft.com/office/drawing/2014/main" id="{2FC44E9E-551D-AED8-0611-18B02C5D8F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88403" y="3591769"/>
            <a:ext cx="3062514" cy="3062514"/>
          </a:xfrm>
          <a:prstGeom prst="rect">
            <a:avLst/>
          </a:prstGeom>
        </p:spPr>
      </p:pic>
    </p:spTree>
    <p:extLst>
      <p:ext uri="{BB962C8B-B14F-4D97-AF65-F5344CB8AC3E}">
        <p14:creationId xmlns:p14="http://schemas.microsoft.com/office/powerpoint/2010/main" val="24859433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1509A17-F5BE-59C3-39CA-350A6F4F0D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58552"/>
            <a:ext cx="10628085" cy="6134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89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FD10-D031-43B1-2F07-E5670E6A07DF}"/>
              </a:ext>
            </a:extLst>
          </p:cNvPr>
          <p:cNvSpPr>
            <a:spLocks noGrp="1"/>
          </p:cNvSpPr>
          <p:nvPr>
            <p:ph type="title"/>
          </p:nvPr>
        </p:nvSpPr>
        <p:spPr>
          <a:xfrm>
            <a:off x="838200" y="269875"/>
            <a:ext cx="10515600" cy="1325563"/>
          </a:xfrm>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Minerals …</a:t>
            </a:r>
          </a:p>
        </p:txBody>
      </p:sp>
      <p:graphicFrame>
        <p:nvGraphicFramePr>
          <p:cNvPr id="4" name="Content Placeholder 3">
            <a:extLst>
              <a:ext uri="{FF2B5EF4-FFF2-40B4-BE49-F238E27FC236}">
                <a16:creationId xmlns:a16="http://schemas.microsoft.com/office/drawing/2014/main" id="{24A0D177-07DB-B739-C71F-AE2698FEF688}"/>
              </a:ext>
            </a:extLst>
          </p:cNvPr>
          <p:cNvGraphicFramePr>
            <a:graphicFrameLocks noGrp="1"/>
          </p:cNvGraphicFramePr>
          <p:nvPr>
            <p:ph idx="1"/>
            <p:extLst>
              <p:ext uri="{D42A27DB-BD31-4B8C-83A1-F6EECF244321}">
                <p14:modId xmlns:p14="http://schemas.microsoft.com/office/powerpoint/2010/main" val="3408501284"/>
              </p:ext>
            </p:extLst>
          </p:nvPr>
        </p:nvGraphicFramePr>
        <p:xfrm>
          <a:off x="838200" y="1394460"/>
          <a:ext cx="10515600" cy="5099684"/>
        </p:xfrm>
        <a:graphic>
          <a:graphicData uri="http://schemas.openxmlformats.org/drawingml/2006/table">
            <a:tbl>
              <a:tblPr firstRow="1" bandRow="1">
                <a:tableStyleId>{5C22544A-7EE6-4342-B048-85BDC9FD1C3A}</a:tableStyleId>
              </a:tblPr>
              <a:tblGrid>
                <a:gridCol w="2087880">
                  <a:extLst>
                    <a:ext uri="{9D8B030D-6E8A-4147-A177-3AD203B41FA5}">
                      <a16:colId xmlns:a16="http://schemas.microsoft.com/office/drawing/2014/main" val="562899549"/>
                    </a:ext>
                  </a:extLst>
                </a:gridCol>
                <a:gridCol w="8427720">
                  <a:extLst>
                    <a:ext uri="{9D8B030D-6E8A-4147-A177-3AD203B41FA5}">
                      <a16:colId xmlns:a16="http://schemas.microsoft.com/office/drawing/2014/main" val="2476042662"/>
                    </a:ext>
                  </a:extLst>
                </a:gridCol>
              </a:tblGrid>
              <a:tr h="405089">
                <a:tc>
                  <a:txBody>
                    <a:bodyPr/>
                    <a:lstStyle/>
                    <a:p>
                      <a:r>
                        <a:rPr lang="en-US" dirty="0"/>
                        <a:t>Mineral Types </a:t>
                      </a:r>
                    </a:p>
                  </a:txBody>
                  <a:tcPr/>
                </a:tc>
                <a:tc>
                  <a:txBody>
                    <a:bodyPr/>
                    <a:lstStyle/>
                    <a:p>
                      <a:r>
                        <a:rPr lang="en-US" dirty="0"/>
                        <a:t>Mineral Names </a:t>
                      </a:r>
                    </a:p>
                  </a:txBody>
                  <a:tcPr/>
                </a:tc>
                <a:extLst>
                  <a:ext uri="{0D108BD9-81ED-4DB2-BD59-A6C34878D82A}">
                    <a16:rowId xmlns:a16="http://schemas.microsoft.com/office/drawing/2014/main" val="369435833"/>
                  </a:ext>
                </a:extLst>
              </a:tr>
              <a:tr h="998850">
                <a:tc>
                  <a:txBody>
                    <a:bodyPr/>
                    <a:lstStyle/>
                    <a:p>
                      <a:r>
                        <a:rPr lang="en-US" sz="1800" b="1" i="0" kern="1200" dirty="0">
                          <a:solidFill>
                            <a:schemeClr val="dk1"/>
                          </a:solidFill>
                          <a:effectLst/>
                          <a:latin typeface="+mn-lt"/>
                          <a:ea typeface="+mn-ea"/>
                          <a:cs typeface="+mn-cs"/>
                        </a:rPr>
                        <a:t>Metallic minerals</a:t>
                      </a:r>
                      <a:endParaRPr lang="en-US" b="1" dirty="0"/>
                    </a:p>
                  </a:txBody>
                  <a:tcPr/>
                </a:tc>
                <a:tc>
                  <a:txBody>
                    <a:bodyPr/>
                    <a:lstStyle/>
                    <a:p>
                      <a:r>
                        <a:rPr lang="en-US" sz="1800" b="0" i="0" kern="1200" dirty="0">
                          <a:solidFill>
                            <a:schemeClr val="dk1"/>
                          </a:solidFill>
                          <a:effectLst/>
                          <a:latin typeface="+mn-lt"/>
                          <a:ea typeface="+mn-ea"/>
                          <a:cs typeface="+mn-cs"/>
                        </a:rPr>
                        <a:t> Antimony, Arsenic, Bismuth, Cadmium, Chromium, Cobalt, Copper, Gold, Iron, Lead, Zinc, Lithium, Mercury, Molybdenum, Nickel, Silver, Tantalum/Niobium, Tin, Titanium, Tungsten and Uranium.</a:t>
                      </a:r>
                      <a:endParaRPr lang="en-US" sz="1800" dirty="0"/>
                    </a:p>
                  </a:txBody>
                  <a:tcPr/>
                </a:tc>
                <a:extLst>
                  <a:ext uri="{0D108BD9-81ED-4DB2-BD59-A6C34878D82A}">
                    <a16:rowId xmlns:a16="http://schemas.microsoft.com/office/drawing/2014/main" val="2396602144"/>
                  </a:ext>
                </a:extLst>
              </a:tr>
              <a:tr h="998850">
                <a:tc>
                  <a:txBody>
                    <a:bodyPr/>
                    <a:lstStyle/>
                    <a:p>
                      <a:r>
                        <a:rPr lang="en-US" b="1" dirty="0"/>
                        <a:t>Non metallic industrial minerals </a:t>
                      </a:r>
                    </a:p>
                  </a:txBody>
                  <a:tcPr/>
                </a:tc>
                <a:tc>
                  <a:txBody>
                    <a:bodyPr/>
                    <a:lstStyle/>
                    <a:p>
                      <a:r>
                        <a:rPr lang="en-US" sz="1800" b="0" i="0" kern="1200" dirty="0">
                          <a:solidFill>
                            <a:schemeClr val="dk1"/>
                          </a:solidFill>
                          <a:effectLst/>
                          <a:latin typeface="+mn-lt"/>
                          <a:ea typeface="+mn-ea"/>
                          <a:cs typeface="+mn-cs"/>
                        </a:rPr>
                        <a:t>Barite, Calcite, Clay, Common Salt, Corundum, Dolomite, Feldspar, Garnet, Graphite, Magnesite, Mica, Ocher, Pegmatite, Phosphorite, Pyrite, Silica Sand, and Sillimanite that are used to make chemicals, fertilizers, insulators, ceramics, refractories and abrasives.</a:t>
                      </a:r>
                      <a:endParaRPr lang="en-US" sz="1800" dirty="0"/>
                    </a:p>
                  </a:txBody>
                  <a:tcPr/>
                </a:tc>
                <a:extLst>
                  <a:ext uri="{0D108BD9-81ED-4DB2-BD59-A6C34878D82A}">
                    <a16:rowId xmlns:a16="http://schemas.microsoft.com/office/drawing/2014/main" val="910670276"/>
                  </a:ext>
                </a:extLst>
              </a:tr>
              <a:tr h="699195">
                <a:tc>
                  <a:txBody>
                    <a:bodyPr/>
                    <a:lstStyle/>
                    <a:p>
                      <a:r>
                        <a:rPr lang="en-US" b="1" dirty="0"/>
                        <a:t>Non-metallic Gem minerals </a:t>
                      </a:r>
                    </a:p>
                  </a:txBody>
                  <a:tcPr/>
                </a:tc>
                <a:tc>
                  <a:txBody>
                    <a:bodyPr/>
                    <a:lstStyle/>
                    <a:p>
                      <a:r>
                        <a:rPr lang="en-US" sz="1800" b="0" i="0" kern="1200" dirty="0">
                          <a:solidFill>
                            <a:schemeClr val="dk1"/>
                          </a:solidFill>
                          <a:effectLst/>
                          <a:latin typeface="+mn-lt"/>
                          <a:ea typeface="+mn-ea"/>
                          <a:cs typeface="+mn-cs"/>
                        </a:rPr>
                        <a:t>Beryl and Aquamarine, Kyanite, Quartz, Ruby, Sapphire and Tourmaline.</a:t>
                      </a:r>
                      <a:endParaRPr lang="en-US" sz="1800" dirty="0"/>
                    </a:p>
                  </a:txBody>
                  <a:tcPr/>
                </a:tc>
                <a:extLst>
                  <a:ext uri="{0D108BD9-81ED-4DB2-BD59-A6C34878D82A}">
                    <a16:rowId xmlns:a16="http://schemas.microsoft.com/office/drawing/2014/main" val="3290801564"/>
                  </a:ext>
                </a:extLst>
              </a:tr>
              <a:tr h="998850">
                <a:tc>
                  <a:txBody>
                    <a:bodyPr/>
                    <a:lstStyle/>
                    <a:p>
                      <a:r>
                        <a:rPr lang="en-US" b="1" dirty="0"/>
                        <a:t>Non-Metallic construction materials </a:t>
                      </a:r>
                    </a:p>
                  </a:txBody>
                  <a:tcPr/>
                </a:tc>
                <a:tc>
                  <a:txBody>
                    <a:bodyPr/>
                    <a:lstStyle/>
                    <a:p>
                      <a:r>
                        <a:rPr lang="en-US" sz="1800" b="0" i="0" kern="1200" dirty="0">
                          <a:solidFill>
                            <a:schemeClr val="dk1"/>
                          </a:solidFill>
                          <a:effectLst/>
                          <a:latin typeface="+mn-lt"/>
                          <a:ea typeface="+mn-ea"/>
                          <a:cs typeface="+mn-cs"/>
                        </a:rPr>
                        <a:t>Basic Rocks, Boulder, Gravel and Sand, Granite, Gypsum, Limestone, Marble, Quartzite, Slate, Syenite.</a:t>
                      </a:r>
                      <a:endParaRPr lang="en-US" sz="1800" dirty="0"/>
                    </a:p>
                  </a:txBody>
                  <a:tcPr/>
                </a:tc>
                <a:extLst>
                  <a:ext uri="{0D108BD9-81ED-4DB2-BD59-A6C34878D82A}">
                    <a16:rowId xmlns:a16="http://schemas.microsoft.com/office/drawing/2014/main" val="864774171"/>
                  </a:ext>
                </a:extLst>
              </a:tr>
              <a:tr h="998850">
                <a:tc>
                  <a:txBody>
                    <a:bodyPr/>
                    <a:lstStyle/>
                    <a:p>
                      <a:r>
                        <a:rPr lang="en-US" b="1" dirty="0"/>
                        <a:t>Fuel Minerals and Thermal Springs </a:t>
                      </a:r>
                    </a:p>
                  </a:txBody>
                  <a:tcPr/>
                </a:tc>
                <a:tc>
                  <a:txBody>
                    <a:bodyPr/>
                    <a:lstStyle/>
                    <a:p>
                      <a:r>
                        <a:rPr lang="en-US" sz="1800" b="0" i="0" kern="1200" dirty="0">
                          <a:solidFill>
                            <a:schemeClr val="dk1"/>
                          </a:solidFill>
                          <a:effectLst/>
                          <a:latin typeface="+mn-lt"/>
                          <a:ea typeface="+mn-ea"/>
                          <a:cs typeface="+mn-cs"/>
                        </a:rPr>
                        <a:t>Coal, Geothermal Hot Spring, Natural Methane Gas, Petroleum and Natural Gas.</a:t>
                      </a:r>
                      <a:endParaRPr lang="en-US" sz="1800" dirty="0"/>
                    </a:p>
                  </a:txBody>
                  <a:tcPr/>
                </a:tc>
                <a:extLst>
                  <a:ext uri="{0D108BD9-81ED-4DB2-BD59-A6C34878D82A}">
                    <a16:rowId xmlns:a16="http://schemas.microsoft.com/office/drawing/2014/main" val="1116512316"/>
                  </a:ext>
                </a:extLst>
              </a:tr>
            </a:tbl>
          </a:graphicData>
        </a:graphic>
      </p:graphicFrame>
    </p:spTree>
    <p:extLst>
      <p:ext uri="{BB962C8B-B14F-4D97-AF65-F5344CB8AC3E}">
        <p14:creationId xmlns:p14="http://schemas.microsoft.com/office/powerpoint/2010/main" val="42457847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2D537E6-BFE4-02A4-3FF3-56BBDA282643}"/>
              </a:ext>
            </a:extLst>
          </p:cNvPr>
          <p:cNvPicPr>
            <a:picLocks noChangeAspect="1"/>
          </p:cNvPicPr>
          <p:nvPr/>
        </p:nvPicPr>
        <p:blipFill rotWithShape="1">
          <a:blip r:embed="rId2">
            <a:extLst>
              <a:ext uri="{28A0092B-C50C-407E-A947-70E740481C1C}">
                <a14:useLocalDpi xmlns:a14="http://schemas.microsoft.com/office/drawing/2010/main" val="0"/>
              </a:ext>
            </a:extLst>
          </a:blip>
          <a:srcRect t="12516" b="12516"/>
          <a:stretch/>
        </p:blipFill>
        <p:spPr>
          <a:xfrm>
            <a:off x="1" y="-1"/>
            <a:ext cx="12192000" cy="6858000"/>
          </a:xfrm>
          <a:prstGeom prst="rect">
            <a:avLst/>
          </a:prstGeom>
        </p:spPr>
      </p:pic>
      <p:sp>
        <p:nvSpPr>
          <p:cNvPr id="21" name="Freeform: Shape 20">
            <a:extLst>
              <a:ext uri="{FF2B5EF4-FFF2-40B4-BE49-F238E27FC236}">
                <a16:creationId xmlns:a16="http://schemas.microsoft.com/office/drawing/2014/main" id="{030809AD-3AC0-DDA7-5E8E-90679E136DD8}"/>
              </a:ext>
            </a:extLst>
          </p:cNvPr>
          <p:cNvSpPr/>
          <p:nvPr/>
        </p:nvSpPr>
        <p:spPr>
          <a:xfrm>
            <a:off x="0" y="0"/>
            <a:ext cx="6915150" cy="7010400"/>
          </a:xfrm>
          <a:custGeom>
            <a:avLst/>
            <a:gdLst/>
            <a:ahLst/>
            <a:cxnLst/>
            <a:rect l="l" t="t" r="r" b="b"/>
            <a:pathLst>
              <a:path w="6915150" h="7010400">
                <a:moveTo>
                  <a:pt x="4194115" y="4773865"/>
                </a:moveTo>
                <a:cubicBezTo>
                  <a:pt x="4228746" y="4773865"/>
                  <a:pt x="4252584" y="4779558"/>
                  <a:pt x="4265630" y="4790943"/>
                </a:cubicBezTo>
                <a:cubicBezTo>
                  <a:pt x="4278675" y="4802328"/>
                  <a:pt x="4285198" y="4826285"/>
                  <a:pt x="4285198" y="4862813"/>
                </a:cubicBezTo>
                <a:lnTo>
                  <a:pt x="4285198" y="4926144"/>
                </a:lnTo>
                <a:cubicBezTo>
                  <a:pt x="4285198" y="4976904"/>
                  <a:pt x="4278438" y="5006909"/>
                  <a:pt x="4264918" y="5016159"/>
                </a:cubicBezTo>
                <a:cubicBezTo>
                  <a:pt x="4251398" y="5025410"/>
                  <a:pt x="4227797" y="5030035"/>
                  <a:pt x="4194115" y="5030035"/>
                </a:cubicBezTo>
                <a:close/>
                <a:moveTo>
                  <a:pt x="450790" y="4773865"/>
                </a:moveTo>
                <a:cubicBezTo>
                  <a:pt x="485421" y="4773865"/>
                  <a:pt x="509259" y="4779558"/>
                  <a:pt x="522305" y="4790943"/>
                </a:cubicBezTo>
                <a:cubicBezTo>
                  <a:pt x="535350" y="4802328"/>
                  <a:pt x="541873" y="4826285"/>
                  <a:pt x="541873" y="4862813"/>
                </a:cubicBezTo>
                <a:lnTo>
                  <a:pt x="541873" y="4926144"/>
                </a:lnTo>
                <a:cubicBezTo>
                  <a:pt x="541873" y="4976904"/>
                  <a:pt x="535113" y="5006909"/>
                  <a:pt x="521593" y="5016159"/>
                </a:cubicBezTo>
                <a:cubicBezTo>
                  <a:pt x="508073" y="5025410"/>
                  <a:pt x="484472" y="5030035"/>
                  <a:pt x="450790" y="5030035"/>
                </a:cubicBezTo>
                <a:close/>
                <a:moveTo>
                  <a:pt x="2633764" y="4747536"/>
                </a:moveTo>
                <a:cubicBezTo>
                  <a:pt x="2652265" y="4747536"/>
                  <a:pt x="2664481" y="4755008"/>
                  <a:pt x="2670411" y="4769951"/>
                </a:cubicBezTo>
                <a:cubicBezTo>
                  <a:pt x="2676341" y="4784894"/>
                  <a:pt x="2679306" y="4819169"/>
                  <a:pt x="2679306" y="4872775"/>
                </a:cubicBezTo>
                <a:lnTo>
                  <a:pt x="2679306" y="5402194"/>
                </a:lnTo>
                <a:cubicBezTo>
                  <a:pt x="2679306" y="5470032"/>
                  <a:pt x="2676459" y="5512964"/>
                  <a:pt x="2670767" y="5530991"/>
                </a:cubicBezTo>
                <a:cubicBezTo>
                  <a:pt x="2665074" y="5549018"/>
                  <a:pt x="2652028" y="5558031"/>
                  <a:pt x="2631629" y="5558031"/>
                </a:cubicBezTo>
                <a:cubicBezTo>
                  <a:pt x="2611705" y="5558031"/>
                  <a:pt x="2599015" y="5550204"/>
                  <a:pt x="2593560" y="5534549"/>
                </a:cubicBezTo>
                <a:cubicBezTo>
                  <a:pt x="2588104" y="5518894"/>
                  <a:pt x="2585376" y="5477622"/>
                  <a:pt x="2585376" y="5410733"/>
                </a:cubicBezTo>
                <a:lnTo>
                  <a:pt x="2585376" y="4872775"/>
                </a:lnTo>
                <a:cubicBezTo>
                  <a:pt x="2585376" y="4813476"/>
                  <a:pt x="2589527" y="4777779"/>
                  <a:pt x="2597829" y="4765682"/>
                </a:cubicBezTo>
                <a:cubicBezTo>
                  <a:pt x="2606131" y="4753585"/>
                  <a:pt x="2618109" y="4747536"/>
                  <a:pt x="2633764" y="4747536"/>
                </a:cubicBezTo>
                <a:close/>
                <a:moveTo>
                  <a:pt x="5485213" y="4576756"/>
                </a:moveTo>
                <a:lnTo>
                  <a:pt x="5485213" y="5728811"/>
                </a:lnTo>
                <a:lnTo>
                  <a:pt x="6004669" y="5728811"/>
                </a:lnTo>
                <a:lnTo>
                  <a:pt x="6004669" y="5498258"/>
                </a:lnTo>
                <a:lnTo>
                  <a:pt x="5784790" y="5498258"/>
                </a:lnTo>
                <a:lnTo>
                  <a:pt x="5784790" y="5244934"/>
                </a:lnTo>
                <a:lnTo>
                  <a:pt x="5971936" y="5244934"/>
                </a:lnTo>
                <a:lnTo>
                  <a:pt x="5971936" y="5025766"/>
                </a:lnTo>
                <a:lnTo>
                  <a:pt x="5784790" y="5025766"/>
                </a:lnTo>
                <a:lnTo>
                  <a:pt x="5784790" y="4807309"/>
                </a:lnTo>
                <a:lnTo>
                  <a:pt x="5984745" y="4807309"/>
                </a:lnTo>
                <a:lnTo>
                  <a:pt x="5984745" y="4576756"/>
                </a:lnTo>
                <a:close/>
                <a:moveTo>
                  <a:pt x="3894538" y="4576756"/>
                </a:moveTo>
                <a:lnTo>
                  <a:pt x="3894538" y="5728811"/>
                </a:lnTo>
                <a:lnTo>
                  <a:pt x="4194115" y="5728811"/>
                </a:lnTo>
                <a:lnTo>
                  <a:pt x="4194115" y="5209355"/>
                </a:lnTo>
                <a:cubicBezTo>
                  <a:pt x="4235387" y="5209355"/>
                  <a:pt x="4260886" y="5216708"/>
                  <a:pt x="4270611" y="5231414"/>
                </a:cubicBezTo>
                <a:cubicBezTo>
                  <a:pt x="4280336" y="5246120"/>
                  <a:pt x="4285198" y="5284308"/>
                  <a:pt x="4285198" y="5345979"/>
                </a:cubicBezTo>
                <a:lnTo>
                  <a:pt x="4285198" y="5728811"/>
                </a:lnTo>
                <a:lnTo>
                  <a:pt x="4563428" y="5728811"/>
                </a:lnTo>
                <a:lnTo>
                  <a:pt x="4563428" y="5424965"/>
                </a:lnTo>
                <a:cubicBezTo>
                  <a:pt x="4563428" y="5331984"/>
                  <a:pt x="4560937" y="5275176"/>
                  <a:pt x="4555956" y="5254540"/>
                </a:cubicBezTo>
                <a:cubicBezTo>
                  <a:pt x="4550975" y="5233904"/>
                  <a:pt x="4538285" y="5211252"/>
                  <a:pt x="4517886" y="5186584"/>
                </a:cubicBezTo>
                <a:cubicBezTo>
                  <a:pt x="4497488" y="5161916"/>
                  <a:pt x="4457639" y="5142228"/>
                  <a:pt x="4398340" y="5127522"/>
                </a:cubicBezTo>
                <a:cubicBezTo>
                  <a:pt x="4463806" y="5121355"/>
                  <a:pt x="4507687" y="5102854"/>
                  <a:pt x="4529983" y="5072019"/>
                </a:cubicBezTo>
                <a:cubicBezTo>
                  <a:pt x="4552280" y="5041183"/>
                  <a:pt x="4563428" y="4980936"/>
                  <a:pt x="4563428" y="4891276"/>
                </a:cubicBezTo>
                <a:cubicBezTo>
                  <a:pt x="4563428" y="4793078"/>
                  <a:pt x="4547654" y="4721563"/>
                  <a:pt x="4516107" y="4676734"/>
                </a:cubicBezTo>
                <a:cubicBezTo>
                  <a:pt x="4484561" y="4631904"/>
                  <a:pt x="4443763" y="4604033"/>
                  <a:pt x="4393715" y="4593122"/>
                </a:cubicBezTo>
                <a:cubicBezTo>
                  <a:pt x="4343667" y="4582211"/>
                  <a:pt x="4247959" y="4576756"/>
                  <a:pt x="4106590" y="4576756"/>
                </a:cubicBezTo>
                <a:close/>
                <a:moveTo>
                  <a:pt x="3090169" y="4576756"/>
                </a:moveTo>
                <a:lnTo>
                  <a:pt x="3090169" y="5258454"/>
                </a:lnTo>
                <a:cubicBezTo>
                  <a:pt x="3090169" y="5388437"/>
                  <a:pt x="3092541" y="5473708"/>
                  <a:pt x="3097285" y="5514268"/>
                </a:cubicBezTo>
                <a:cubicBezTo>
                  <a:pt x="3102029" y="5554829"/>
                  <a:pt x="3117446" y="5593373"/>
                  <a:pt x="3143538" y="5629901"/>
                </a:cubicBezTo>
                <a:cubicBezTo>
                  <a:pt x="3169629" y="5666429"/>
                  <a:pt x="3209003" y="5696078"/>
                  <a:pt x="3261661" y="5718849"/>
                </a:cubicBezTo>
                <a:cubicBezTo>
                  <a:pt x="3314318" y="5741620"/>
                  <a:pt x="3375040" y="5753005"/>
                  <a:pt x="3443826" y="5753005"/>
                </a:cubicBezTo>
                <a:cubicBezTo>
                  <a:pt x="3505971" y="5753005"/>
                  <a:pt x="3559933" y="5743399"/>
                  <a:pt x="3605712" y="5724186"/>
                </a:cubicBezTo>
                <a:cubicBezTo>
                  <a:pt x="3651490" y="5704973"/>
                  <a:pt x="3688374" y="5676747"/>
                  <a:pt x="3716363" y="5639507"/>
                </a:cubicBezTo>
                <a:cubicBezTo>
                  <a:pt x="3744352" y="5602268"/>
                  <a:pt x="3761193" y="5565977"/>
                  <a:pt x="3766886" y="5530635"/>
                </a:cubicBezTo>
                <a:cubicBezTo>
                  <a:pt x="3772578" y="5495293"/>
                  <a:pt x="3775425" y="5433978"/>
                  <a:pt x="3775425" y="5346690"/>
                </a:cubicBezTo>
                <a:lnTo>
                  <a:pt x="3775425" y="4576756"/>
                </a:lnTo>
                <a:lnTo>
                  <a:pt x="3475848" y="4576756"/>
                </a:lnTo>
                <a:lnTo>
                  <a:pt x="3475848" y="5425676"/>
                </a:lnTo>
                <a:cubicBezTo>
                  <a:pt x="3475848" y="5483077"/>
                  <a:pt x="3473120" y="5519487"/>
                  <a:pt x="3467664" y="5534904"/>
                </a:cubicBezTo>
                <a:cubicBezTo>
                  <a:pt x="3462209" y="5550322"/>
                  <a:pt x="3449994" y="5558031"/>
                  <a:pt x="3431018" y="5558031"/>
                </a:cubicBezTo>
                <a:cubicBezTo>
                  <a:pt x="3414414" y="5558031"/>
                  <a:pt x="3403385" y="5551034"/>
                  <a:pt x="3397929" y="5537039"/>
                </a:cubicBezTo>
                <a:cubicBezTo>
                  <a:pt x="3392474" y="5523045"/>
                  <a:pt x="3389746" y="5490905"/>
                  <a:pt x="3389746" y="5440620"/>
                </a:cubicBezTo>
                <a:lnTo>
                  <a:pt x="3389746" y="4576756"/>
                </a:lnTo>
                <a:close/>
                <a:moveTo>
                  <a:pt x="932263" y="4576756"/>
                </a:moveTo>
                <a:lnTo>
                  <a:pt x="932263" y="5728811"/>
                </a:lnTo>
                <a:lnTo>
                  <a:pt x="1451720" y="5728811"/>
                </a:lnTo>
                <a:lnTo>
                  <a:pt x="1451720" y="5498258"/>
                </a:lnTo>
                <a:lnTo>
                  <a:pt x="1231841" y="5498258"/>
                </a:lnTo>
                <a:lnTo>
                  <a:pt x="1231841" y="5244934"/>
                </a:lnTo>
                <a:lnTo>
                  <a:pt x="1418987" y="5244934"/>
                </a:lnTo>
                <a:lnTo>
                  <a:pt x="1418987" y="5025766"/>
                </a:lnTo>
                <a:lnTo>
                  <a:pt x="1231841" y="5025766"/>
                </a:lnTo>
                <a:lnTo>
                  <a:pt x="1231841" y="4807309"/>
                </a:lnTo>
                <a:lnTo>
                  <a:pt x="1431796" y="4807309"/>
                </a:lnTo>
                <a:lnTo>
                  <a:pt x="1431796" y="4576756"/>
                </a:lnTo>
                <a:close/>
                <a:moveTo>
                  <a:pt x="151213" y="4576756"/>
                </a:moveTo>
                <a:lnTo>
                  <a:pt x="151213" y="5728811"/>
                </a:lnTo>
                <a:lnTo>
                  <a:pt x="450790" y="5728811"/>
                </a:lnTo>
                <a:lnTo>
                  <a:pt x="450790" y="5209355"/>
                </a:lnTo>
                <a:cubicBezTo>
                  <a:pt x="492062" y="5209355"/>
                  <a:pt x="517561" y="5216708"/>
                  <a:pt x="527286" y="5231414"/>
                </a:cubicBezTo>
                <a:cubicBezTo>
                  <a:pt x="537011" y="5246120"/>
                  <a:pt x="541873" y="5284308"/>
                  <a:pt x="541873" y="5345979"/>
                </a:cubicBezTo>
                <a:lnTo>
                  <a:pt x="541873" y="5728811"/>
                </a:lnTo>
                <a:lnTo>
                  <a:pt x="820103" y="5728811"/>
                </a:lnTo>
                <a:lnTo>
                  <a:pt x="820103" y="5424965"/>
                </a:lnTo>
                <a:cubicBezTo>
                  <a:pt x="820103" y="5331984"/>
                  <a:pt x="817612" y="5275176"/>
                  <a:pt x="812631" y="5254540"/>
                </a:cubicBezTo>
                <a:cubicBezTo>
                  <a:pt x="807650" y="5233904"/>
                  <a:pt x="794960" y="5211252"/>
                  <a:pt x="774561" y="5186584"/>
                </a:cubicBezTo>
                <a:cubicBezTo>
                  <a:pt x="754162" y="5161916"/>
                  <a:pt x="714314" y="5142228"/>
                  <a:pt x="655015" y="5127522"/>
                </a:cubicBezTo>
                <a:cubicBezTo>
                  <a:pt x="720481" y="5121355"/>
                  <a:pt x="764362" y="5102854"/>
                  <a:pt x="786658" y="5072019"/>
                </a:cubicBezTo>
                <a:cubicBezTo>
                  <a:pt x="808955" y="5041183"/>
                  <a:pt x="820103" y="4980936"/>
                  <a:pt x="820103" y="4891276"/>
                </a:cubicBezTo>
                <a:cubicBezTo>
                  <a:pt x="820103" y="4793078"/>
                  <a:pt x="804329" y="4721563"/>
                  <a:pt x="772782" y="4676734"/>
                </a:cubicBezTo>
                <a:cubicBezTo>
                  <a:pt x="741236" y="4631904"/>
                  <a:pt x="700438" y="4604033"/>
                  <a:pt x="650390" y="4593122"/>
                </a:cubicBezTo>
                <a:cubicBezTo>
                  <a:pt x="600342" y="4582211"/>
                  <a:pt x="504634" y="4576756"/>
                  <a:pt x="363265" y="4576756"/>
                </a:cubicBezTo>
                <a:close/>
                <a:moveTo>
                  <a:pt x="6395102" y="4552562"/>
                </a:moveTo>
                <a:cubicBezTo>
                  <a:pt x="6323944" y="4552562"/>
                  <a:pt x="6263221" y="4564066"/>
                  <a:pt x="6212937" y="4587074"/>
                </a:cubicBezTo>
                <a:cubicBezTo>
                  <a:pt x="6162651" y="4610082"/>
                  <a:pt x="6126241" y="4641985"/>
                  <a:pt x="6103709" y="4682782"/>
                </a:cubicBezTo>
                <a:cubicBezTo>
                  <a:pt x="6081174" y="4723580"/>
                  <a:pt x="6069908" y="4788097"/>
                  <a:pt x="6069908" y="4876333"/>
                </a:cubicBezTo>
                <a:cubicBezTo>
                  <a:pt x="6069908" y="4937529"/>
                  <a:pt x="6077854" y="4987815"/>
                  <a:pt x="6093746" y="5027189"/>
                </a:cubicBezTo>
                <a:cubicBezTo>
                  <a:pt x="6109638" y="5066563"/>
                  <a:pt x="6129681" y="5097399"/>
                  <a:pt x="6153875" y="5119695"/>
                </a:cubicBezTo>
                <a:cubicBezTo>
                  <a:pt x="6178069" y="5141991"/>
                  <a:pt x="6227405" y="5177808"/>
                  <a:pt x="6301885" y="5227144"/>
                </a:cubicBezTo>
                <a:cubicBezTo>
                  <a:pt x="6376363" y="5276006"/>
                  <a:pt x="6423091" y="5310874"/>
                  <a:pt x="6442067" y="5331747"/>
                </a:cubicBezTo>
                <a:cubicBezTo>
                  <a:pt x="6460568" y="5352620"/>
                  <a:pt x="6469819" y="5396976"/>
                  <a:pt x="6469819" y="5464813"/>
                </a:cubicBezTo>
                <a:cubicBezTo>
                  <a:pt x="6469819" y="5495649"/>
                  <a:pt x="6464956" y="5518894"/>
                  <a:pt x="6455231" y="5534549"/>
                </a:cubicBezTo>
                <a:cubicBezTo>
                  <a:pt x="6445506" y="5550204"/>
                  <a:pt x="6430682" y="5558031"/>
                  <a:pt x="6410757" y="5558031"/>
                </a:cubicBezTo>
                <a:cubicBezTo>
                  <a:pt x="6390833" y="5558031"/>
                  <a:pt x="6376957" y="5551864"/>
                  <a:pt x="6369130" y="5539530"/>
                </a:cubicBezTo>
                <a:cubicBezTo>
                  <a:pt x="6361302" y="5527196"/>
                  <a:pt x="6357388" y="5499444"/>
                  <a:pt x="6357388" y="5456274"/>
                </a:cubicBezTo>
                <a:lnTo>
                  <a:pt x="6357388" y="5316092"/>
                </a:lnTo>
                <a:lnTo>
                  <a:pt x="6079159" y="5316092"/>
                </a:lnTo>
                <a:lnTo>
                  <a:pt x="6079159" y="5391520"/>
                </a:lnTo>
                <a:cubicBezTo>
                  <a:pt x="6079159" y="5477859"/>
                  <a:pt x="6087934" y="5544511"/>
                  <a:pt x="6105487" y="5591475"/>
                </a:cubicBezTo>
                <a:cubicBezTo>
                  <a:pt x="6123039" y="5638440"/>
                  <a:pt x="6160160" y="5677103"/>
                  <a:pt x="6216850" y="5707464"/>
                </a:cubicBezTo>
                <a:cubicBezTo>
                  <a:pt x="6273539" y="5737825"/>
                  <a:pt x="6341970" y="5753005"/>
                  <a:pt x="6422143" y="5753005"/>
                </a:cubicBezTo>
                <a:cubicBezTo>
                  <a:pt x="6495198" y="5753005"/>
                  <a:pt x="6559241" y="5739841"/>
                  <a:pt x="6614270" y="5713512"/>
                </a:cubicBezTo>
                <a:cubicBezTo>
                  <a:pt x="6669299" y="5687184"/>
                  <a:pt x="6706421" y="5654569"/>
                  <a:pt x="6725633" y="5615669"/>
                </a:cubicBezTo>
                <a:cubicBezTo>
                  <a:pt x="6744846" y="5576769"/>
                  <a:pt x="6754453" y="5516285"/>
                  <a:pt x="6754453" y="5434215"/>
                </a:cubicBezTo>
                <a:cubicBezTo>
                  <a:pt x="6754453" y="5321311"/>
                  <a:pt x="6737137" y="5239478"/>
                  <a:pt x="6702507" y="5188719"/>
                </a:cubicBezTo>
                <a:cubicBezTo>
                  <a:pt x="6667876" y="5137959"/>
                  <a:pt x="6583883" y="5073005"/>
                  <a:pt x="6450528" y="4993856"/>
                </a:cubicBezTo>
                <a:cubicBezTo>
                  <a:pt x="6404023" y="4966363"/>
                  <a:pt x="6375804" y="4942885"/>
                  <a:pt x="6365872" y="4923420"/>
                </a:cubicBezTo>
                <a:cubicBezTo>
                  <a:pt x="6355472" y="4903955"/>
                  <a:pt x="6350273" y="4874999"/>
                  <a:pt x="6350273" y="4836551"/>
                </a:cubicBezTo>
                <a:cubicBezTo>
                  <a:pt x="6350273" y="4806642"/>
                  <a:pt x="6354898" y="4784329"/>
                  <a:pt x="6364148" y="4769612"/>
                </a:cubicBezTo>
                <a:cubicBezTo>
                  <a:pt x="6373399" y="4754895"/>
                  <a:pt x="6387037" y="4747536"/>
                  <a:pt x="6405065" y="4747536"/>
                </a:cubicBezTo>
                <a:cubicBezTo>
                  <a:pt x="6421668" y="4747536"/>
                  <a:pt x="6433528" y="4752992"/>
                  <a:pt x="6440644" y="4763903"/>
                </a:cubicBezTo>
                <a:cubicBezTo>
                  <a:pt x="6447760" y="4774814"/>
                  <a:pt x="6451318" y="4800193"/>
                  <a:pt x="6451318" y="4840042"/>
                </a:cubicBezTo>
                <a:lnTo>
                  <a:pt x="6451318" y="4925432"/>
                </a:lnTo>
                <a:lnTo>
                  <a:pt x="6729547" y="4925432"/>
                </a:lnTo>
                <a:lnTo>
                  <a:pt x="6729547" y="4879891"/>
                </a:lnTo>
                <a:cubicBezTo>
                  <a:pt x="6729547" y="4788334"/>
                  <a:pt x="6720652" y="4723461"/>
                  <a:pt x="6702863" y="4685273"/>
                </a:cubicBezTo>
                <a:cubicBezTo>
                  <a:pt x="6685073" y="4647084"/>
                  <a:pt x="6648782" y="4615419"/>
                  <a:pt x="6593990" y="4590276"/>
                </a:cubicBezTo>
                <a:cubicBezTo>
                  <a:pt x="6539198" y="4565133"/>
                  <a:pt x="6472902" y="4552562"/>
                  <a:pt x="6395102" y="4552562"/>
                </a:cubicBezTo>
                <a:close/>
                <a:moveTo>
                  <a:pt x="5016437" y="4552562"/>
                </a:moveTo>
                <a:cubicBezTo>
                  <a:pt x="4951446" y="4552562"/>
                  <a:pt x="4893926" y="4563592"/>
                  <a:pt x="4843878" y="4585651"/>
                </a:cubicBezTo>
                <a:cubicBezTo>
                  <a:pt x="4793830" y="4607710"/>
                  <a:pt x="4754693" y="4637952"/>
                  <a:pt x="4726467" y="4676378"/>
                </a:cubicBezTo>
                <a:cubicBezTo>
                  <a:pt x="4698241" y="4714803"/>
                  <a:pt x="4681281" y="4754771"/>
                  <a:pt x="4675588" y="4796280"/>
                </a:cubicBezTo>
                <a:cubicBezTo>
                  <a:pt x="4669896" y="4837789"/>
                  <a:pt x="4667049" y="4900053"/>
                  <a:pt x="4667049" y="4983071"/>
                </a:cubicBezTo>
                <a:lnTo>
                  <a:pt x="4667049" y="5319650"/>
                </a:lnTo>
                <a:cubicBezTo>
                  <a:pt x="4667049" y="5432555"/>
                  <a:pt x="4676300" y="5517115"/>
                  <a:pt x="4694801" y="5573330"/>
                </a:cubicBezTo>
                <a:cubicBezTo>
                  <a:pt x="4713302" y="5629545"/>
                  <a:pt x="4751016" y="5673545"/>
                  <a:pt x="4807943" y="5705329"/>
                </a:cubicBezTo>
                <a:cubicBezTo>
                  <a:pt x="4864870" y="5737113"/>
                  <a:pt x="4937214" y="5753005"/>
                  <a:pt x="5024976" y="5753005"/>
                </a:cubicBezTo>
                <a:cubicBezTo>
                  <a:pt x="5109417" y="5753005"/>
                  <a:pt x="5180457" y="5734239"/>
                  <a:pt x="5238096" y="5696706"/>
                </a:cubicBezTo>
                <a:cubicBezTo>
                  <a:pt x="5295734" y="5659174"/>
                  <a:pt x="5332974" y="5615465"/>
                  <a:pt x="5349814" y="5565580"/>
                </a:cubicBezTo>
                <a:cubicBezTo>
                  <a:pt x="5366655" y="5515695"/>
                  <a:pt x="5375076" y="5431132"/>
                  <a:pt x="5375076" y="5311889"/>
                </a:cubicBezTo>
                <a:lnTo>
                  <a:pt x="5375076" y="5266993"/>
                </a:lnTo>
                <a:lnTo>
                  <a:pt x="5075499" y="5266993"/>
                </a:lnTo>
                <a:lnTo>
                  <a:pt x="5075499" y="5411800"/>
                </a:lnTo>
                <a:cubicBezTo>
                  <a:pt x="5075499" y="5475050"/>
                  <a:pt x="5072059" y="5515234"/>
                  <a:pt x="5065181" y="5532353"/>
                </a:cubicBezTo>
                <a:cubicBezTo>
                  <a:pt x="5058302" y="5549472"/>
                  <a:pt x="5043714" y="5558031"/>
                  <a:pt x="5021418" y="5558031"/>
                </a:cubicBezTo>
                <a:cubicBezTo>
                  <a:pt x="4998173" y="5558031"/>
                  <a:pt x="4983230" y="5549492"/>
                  <a:pt x="4976588" y="5532414"/>
                </a:cubicBezTo>
                <a:cubicBezTo>
                  <a:pt x="4969947" y="5515336"/>
                  <a:pt x="4966626" y="5478808"/>
                  <a:pt x="4966626" y="5422830"/>
                </a:cubicBezTo>
                <a:lnTo>
                  <a:pt x="4966626" y="4887718"/>
                </a:lnTo>
                <a:cubicBezTo>
                  <a:pt x="4966626" y="4829368"/>
                  <a:pt x="4969947" y="4791417"/>
                  <a:pt x="4976588" y="4773865"/>
                </a:cubicBezTo>
                <a:cubicBezTo>
                  <a:pt x="4983230" y="4756312"/>
                  <a:pt x="4998885" y="4747536"/>
                  <a:pt x="5023553" y="4747536"/>
                </a:cubicBezTo>
                <a:cubicBezTo>
                  <a:pt x="5045375" y="4747536"/>
                  <a:pt x="5059488" y="4754756"/>
                  <a:pt x="5065892" y="4769195"/>
                </a:cubicBezTo>
                <a:cubicBezTo>
                  <a:pt x="5072296" y="4783634"/>
                  <a:pt x="5075499" y="4819966"/>
                  <a:pt x="5075499" y="4878190"/>
                </a:cubicBezTo>
                <a:lnTo>
                  <a:pt x="5075499" y="5078423"/>
                </a:lnTo>
                <a:lnTo>
                  <a:pt x="5375076" y="5078423"/>
                </a:lnTo>
                <a:lnTo>
                  <a:pt x="5375076" y="4968984"/>
                </a:lnTo>
                <a:cubicBezTo>
                  <a:pt x="5375076" y="4861445"/>
                  <a:pt x="5366062" y="4782213"/>
                  <a:pt x="5348035" y="4731287"/>
                </a:cubicBezTo>
                <a:cubicBezTo>
                  <a:pt x="5330009" y="4680360"/>
                  <a:pt x="5292295" y="4637841"/>
                  <a:pt x="5234894" y="4603729"/>
                </a:cubicBezTo>
                <a:cubicBezTo>
                  <a:pt x="5177492" y="4569618"/>
                  <a:pt x="5104674" y="4552562"/>
                  <a:pt x="5016437" y="4552562"/>
                </a:cubicBezTo>
                <a:close/>
                <a:moveTo>
                  <a:pt x="2632341" y="4552562"/>
                </a:moveTo>
                <a:cubicBezTo>
                  <a:pt x="2567350" y="4552562"/>
                  <a:pt x="2510423" y="4563236"/>
                  <a:pt x="2461561" y="4584583"/>
                </a:cubicBezTo>
                <a:cubicBezTo>
                  <a:pt x="2412699" y="4605931"/>
                  <a:pt x="2373917" y="4636529"/>
                  <a:pt x="2345217" y="4676378"/>
                </a:cubicBezTo>
                <a:cubicBezTo>
                  <a:pt x="2316516" y="4716227"/>
                  <a:pt x="2299438" y="4760226"/>
                  <a:pt x="2293983" y="4808377"/>
                </a:cubicBezTo>
                <a:cubicBezTo>
                  <a:pt x="2288528" y="4856527"/>
                  <a:pt x="2285800" y="4938478"/>
                  <a:pt x="2285800" y="5054229"/>
                </a:cubicBezTo>
                <a:lnTo>
                  <a:pt x="2285800" y="5251338"/>
                </a:lnTo>
                <a:cubicBezTo>
                  <a:pt x="2285800" y="5369935"/>
                  <a:pt x="2288646" y="5452954"/>
                  <a:pt x="2294338" y="5500393"/>
                </a:cubicBezTo>
                <a:cubicBezTo>
                  <a:pt x="2300031" y="5547832"/>
                  <a:pt x="2317821" y="5591713"/>
                  <a:pt x="2347707" y="5632036"/>
                </a:cubicBezTo>
                <a:cubicBezTo>
                  <a:pt x="2377594" y="5672359"/>
                  <a:pt x="2417087" y="5702601"/>
                  <a:pt x="2466186" y="5722763"/>
                </a:cubicBezTo>
                <a:cubicBezTo>
                  <a:pt x="2515286" y="5742924"/>
                  <a:pt x="2570671" y="5753005"/>
                  <a:pt x="2632341" y="5753005"/>
                </a:cubicBezTo>
                <a:cubicBezTo>
                  <a:pt x="2697333" y="5753005"/>
                  <a:pt x="2754259" y="5742331"/>
                  <a:pt x="2803121" y="5720984"/>
                </a:cubicBezTo>
                <a:cubicBezTo>
                  <a:pt x="2851983" y="5699636"/>
                  <a:pt x="2890765" y="5669038"/>
                  <a:pt x="2919465" y="5629189"/>
                </a:cubicBezTo>
                <a:cubicBezTo>
                  <a:pt x="2948166" y="5589341"/>
                  <a:pt x="2965244" y="5545341"/>
                  <a:pt x="2970699" y="5497190"/>
                </a:cubicBezTo>
                <a:cubicBezTo>
                  <a:pt x="2976155" y="5449040"/>
                  <a:pt x="2978883" y="5367089"/>
                  <a:pt x="2978883" y="5251338"/>
                </a:cubicBezTo>
                <a:lnTo>
                  <a:pt x="2978883" y="5054229"/>
                </a:lnTo>
                <a:cubicBezTo>
                  <a:pt x="2978883" y="4935632"/>
                  <a:pt x="2976036" y="4852614"/>
                  <a:pt x="2970344" y="4805175"/>
                </a:cubicBezTo>
                <a:cubicBezTo>
                  <a:pt x="2964651" y="4757736"/>
                  <a:pt x="2946861" y="4713855"/>
                  <a:pt x="2916975" y="4673531"/>
                </a:cubicBezTo>
                <a:cubicBezTo>
                  <a:pt x="2887088" y="4633208"/>
                  <a:pt x="2847595" y="4602966"/>
                  <a:pt x="2798496" y="4582804"/>
                </a:cubicBezTo>
                <a:cubicBezTo>
                  <a:pt x="2749397" y="4562643"/>
                  <a:pt x="2694012" y="4552562"/>
                  <a:pt x="2632341" y="4552562"/>
                </a:cubicBezTo>
                <a:close/>
                <a:moveTo>
                  <a:pt x="1842152" y="4552562"/>
                </a:moveTo>
                <a:cubicBezTo>
                  <a:pt x="1770994" y="4552562"/>
                  <a:pt x="1710272" y="4564066"/>
                  <a:pt x="1659986" y="4587074"/>
                </a:cubicBezTo>
                <a:cubicBezTo>
                  <a:pt x="1609701" y="4610082"/>
                  <a:pt x="1573292" y="4641985"/>
                  <a:pt x="1550758" y="4682782"/>
                </a:cubicBezTo>
                <a:cubicBezTo>
                  <a:pt x="1528225" y="4723580"/>
                  <a:pt x="1516958" y="4788097"/>
                  <a:pt x="1516958" y="4876333"/>
                </a:cubicBezTo>
                <a:cubicBezTo>
                  <a:pt x="1516958" y="4937529"/>
                  <a:pt x="1524904" y="4987815"/>
                  <a:pt x="1540796" y="5027189"/>
                </a:cubicBezTo>
                <a:cubicBezTo>
                  <a:pt x="1556688" y="5066563"/>
                  <a:pt x="1576731" y="5097399"/>
                  <a:pt x="1600925" y="5119695"/>
                </a:cubicBezTo>
                <a:cubicBezTo>
                  <a:pt x="1625119" y="5141991"/>
                  <a:pt x="1674455" y="5177808"/>
                  <a:pt x="1748934" y="5227144"/>
                </a:cubicBezTo>
                <a:cubicBezTo>
                  <a:pt x="1823414" y="5276006"/>
                  <a:pt x="1870141" y="5310874"/>
                  <a:pt x="1889117" y="5331747"/>
                </a:cubicBezTo>
                <a:cubicBezTo>
                  <a:pt x="1907618" y="5352620"/>
                  <a:pt x="1916868" y="5396976"/>
                  <a:pt x="1916868" y="5464813"/>
                </a:cubicBezTo>
                <a:cubicBezTo>
                  <a:pt x="1916868" y="5495649"/>
                  <a:pt x="1912006" y="5518894"/>
                  <a:pt x="1902281" y="5534549"/>
                </a:cubicBezTo>
                <a:cubicBezTo>
                  <a:pt x="1892556" y="5550204"/>
                  <a:pt x="1877731" y="5558031"/>
                  <a:pt x="1857807" y="5558031"/>
                </a:cubicBezTo>
                <a:cubicBezTo>
                  <a:pt x="1837882" y="5558031"/>
                  <a:pt x="1824007" y="5551864"/>
                  <a:pt x="1816179" y="5539530"/>
                </a:cubicBezTo>
                <a:cubicBezTo>
                  <a:pt x="1808352" y="5527196"/>
                  <a:pt x="1804438" y="5499444"/>
                  <a:pt x="1804438" y="5456274"/>
                </a:cubicBezTo>
                <a:lnTo>
                  <a:pt x="1804438" y="5316092"/>
                </a:lnTo>
                <a:lnTo>
                  <a:pt x="1526208" y="5316092"/>
                </a:lnTo>
                <a:lnTo>
                  <a:pt x="1526208" y="5391520"/>
                </a:lnTo>
                <a:cubicBezTo>
                  <a:pt x="1526208" y="5477859"/>
                  <a:pt x="1534985" y="5544511"/>
                  <a:pt x="1552537" y="5591475"/>
                </a:cubicBezTo>
                <a:cubicBezTo>
                  <a:pt x="1570090" y="5638440"/>
                  <a:pt x="1607211" y="5677103"/>
                  <a:pt x="1663900" y="5707464"/>
                </a:cubicBezTo>
                <a:cubicBezTo>
                  <a:pt x="1720590" y="5737825"/>
                  <a:pt x="1789020" y="5753005"/>
                  <a:pt x="1869192" y="5753005"/>
                </a:cubicBezTo>
                <a:cubicBezTo>
                  <a:pt x="1942248" y="5753005"/>
                  <a:pt x="2006291" y="5739841"/>
                  <a:pt x="2061320" y="5713512"/>
                </a:cubicBezTo>
                <a:cubicBezTo>
                  <a:pt x="2116349" y="5687184"/>
                  <a:pt x="2153470" y="5654569"/>
                  <a:pt x="2172683" y="5615669"/>
                </a:cubicBezTo>
                <a:cubicBezTo>
                  <a:pt x="2191896" y="5576769"/>
                  <a:pt x="2201502" y="5516285"/>
                  <a:pt x="2201502" y="5434215"/>
                </a:cubicBezTo>
                <a:cubicBezTo>
                  <a:pt x="2201502" y="5321311"/>
                  <a:pt x="2184187" y="5239478"/>
                  <a:pt x="2149557" y="5188719"/>
                </a:cubicBezTo>
                <a:cubicBezTo>
                  <a:pt x="2114926" y="5137959"/>
                  <a:pt x="2030933" y="5073005"/>
                  <a:pt x="1897578" y="4993856"/>
                </a:cubicBezTo>
                <a:cubicBezTo>
                  <a:pt x="1851073" y="4966363"/>
                  <a:pt x="1822854" y="4942885"/>
                  <a:pt x="1812922" y="4923420"/>
                </a:cubicBezTo>
                <a:cubicBezTo>
                  <a:pt x="1802522" y="4903955"/>
                  <a:pt x="1797322" y="4874999"/>
                  <a:pt x="1797322" y="4836551"/>
                </a:cubicBezTo>
                <a:cubicBezTo>
                  <a:pt x="1797322" y="4806642"/>
                  <a:pt x="1801947" y="4784329"/>
                  <a:pt x="1811198" y="4769612"/>
                </a:cubicBezTo>
                <a:cubicBezTo>
                  <a:pt x="1820449" y="4754895"/>
                  <a:pt x="1834088" y="4747536"/>
                  <a:pt x="1852114" y="4747536"/>
                </a:cubicBezTo>
                <a:cubicBezTo>
                  <a:pt x="1868718" y="4747536"/>
                  <a:pt x="1880577" y="4752992"/>
                  <a:pt x="1887693" y="4763903"/>
                </a:cubicBezTo>
                <a:cubicBezTo>
                  <a:pt x="1894809" y="4774814"/>
                  <a:pt x="1898367" y="4800193"/>
                  <a:pt x="1898367" y="4840042"/>
                </a:cubicBezTo>
                <a:lnTo>
                  <a:pt x="1898367" y="4925432"/>
                </a:lnTo>
                <a:lnTo>
                  <a:pt x="2176597" y="4925432"/>
                </a:lnTo>
                <a:lnTo>
                  <a:pt x="2176597" y="4879891"/>
                </a:lnTo>
                <a:cubicBezTo>
                  <a:pt x="2176597" y="4788334"/>
                  <a:pt x="2167702" y="4723461"/>
                  <a:pt x="2149912" y="4685273"/>
                </a:cubicBezTo>
                <a:cubicBezTo>
                  <a:pt x="2132123" y="4647084"/>
                  <a:pt x="2095832" y="4615419"/>
                  <a:pt x="2041040" y="4590276"/>
                </a:cubicBezTo>
                <a:cubicBezTo>
                  <a:pt x="1986248" y="4565133"/>
                  <a:pt x="1919952" y="4552562"/>
                  <a:pt x="1842152" y="4552562"/>
                </a:cubicBezTo>
                <a:close/>
                <a:moveTo>
                  <a:pt x="2515218" y="2946827"/>
                </a:moveTo>
                <a:cubicBezTo>
                  <a:pt x="2539158" y="3248157"/>
                  <a:pt x="2563017" y="3501165"/>
                  <a:pt x="2586795" y="3705850"/>
                </a:cubicBezTo>
                <a:lnTo>
                  <a:pt x="2425032" y="3705850"/>
                </a:lnTo>
                <a:cubicBezTo>
                  <a:pt x="2437287" y="3545872"/>
                  <a:pt x="2467349" y="3292864"/>
                  <a:pt x="2515218" y="2946827"/>
                </a:cubicBezTo>
                <a:close/>
                <a:moveTo>
                  <a:pt x="5541452" y="2853065"/>
                </a:moveTo>
                <a:cubicBezTo>
                  <a:pt x="5595774" y="2853065"/>
                  <a:pt x="5633167" y="2861995"/>
                  <a:pt x="5653631" y="2879854"/>
                </a:cubicBezTo>
                <a:cubicBezTo>
                  <a:pt x="5674095" y="2897714"/>
                  <a:pt x="5684327" y="2935293"/>
                  <a:pt x="5684327" y="2992591"/>
                </a:cubicBezTo>
                <a:lnTo>
                  <a:pt x="5684327" y="3091934"/>
                </a:lnTo>
                <a:cubicBezTo>
                  <a:pt x="5684327" y="3171558"/>
                  <a:pt x="5673723" y="3218624"/>
                  <a:pt x="5652515" y="3233135"/>
                </a:cubicBezTo>
                <a:cubicBezTo>
                  <a:pt x="5631307" y="3247646"/>
                  <a:pt x="5594286" y="3254901"/>
                  <a:pt x="5541452" y="3254901"/>
                </a:cubicBezTo>
                <a:close/>
                <a:moveTo>
                  <a:pt x="5071527" y="2543875"/>
                </a:moveTo>
                <a:lnTo>
                  <a:pt x="5071527" y="4351020"/>
                </a:lnTo>
                <a:lnTo>
                  <a:pt x="5541452" y="4351020"/>
                </a:lnTo>
                <a:lnTo>
                  <a:pt x="5541452" y="3536186"/>
                </a:lnTo>
                <a:cubicBezTo>
                  <a:pt x="5606192" y="3536186"/>
                  <a:pt x="5646189" y="3547720"/>
                  <a:pt x="5661444" y="3570789"/>
                </a:cubicBezTo>
                <a:cubicBezTo>
                  <a:pt x="5676699" y="3593857"/>
                  <a:pt x="5684327" y="3653760"/>
                  <a:pt x="5684327" y="3750499"/>
                </a:cubicBezTo>
                <a:lnTo>
                  <a:pt x="5684327" y="4351020"/>
                </a:lnTo>
                <a:lnTo>
                  <a:pt x="6120765" y="4351020"/>
                </a:lnTo>
                <a:lnTo>
                  <a:pt x="6120765" y="3874398"/>
                </a:lnTo>
                <a:cubicBezTo>
                  <a:pt x="6120765" y="3728547"/>
                  <a:pt x="6116858" y="3639436"/>
                  <a:pt x="6109045" y="3607066"/>
                </a:cubicBezTo>
                <a:cubicBezTo>
                  <a:pt x="6101231" y="3574696"/>
                  <a:pt x="6081326" y="3539163"/>
                  <a:pt x="6049328" y="3500468"/>
                </a:cubicBezTo>
                <a:cubicBezTo>
                  <a:pt x="6017329" y="3461772"/>
                  <a:pt x="5954822" y="3430890"/>
                  <a:pt x="5861804" y="3407822"/>
                </a:cubicBezTo>
                <a:cubicBezTo>
                  <a:pt x="5964495" y="3398148"/>
                  <a:pt x="6033328" y="3369127"/>
                  <a:pt x="6068303" y="3320758"/>
                </a:cubicBezTo>
                <a:cubicBezTo>
                  <a:pt x="6103278" y="3272388"/>
                  <a:pt x="6120765" y="3177883"/>
                  <a:pt x="6120765" y="3037240"/>
                </a:cubicBezTo>
                <a:cubicBezTo>
                  <a:pt x="6120765" y="2883203"/>
                  <a:pt x="6096022" y="2771024"/>
                  <a:pt x="6046537" y="2700703"/>
                </a:cubicBezTo>
                <a:cubicBezTo>
                  <a:pt x="5997052" y="2630381"/>
                  <a:pt x="5933056" y="2586663"/>
                  <a:pt x="5854549" y="2569547"/>
                </a:cubicBezTo>
                <a:cubicBezTo>
                  <a:pt x="5776042" y="2552432"/>
                  <a:pt x="5625912" y="2543875"/>
                  <a:pt x="5404158" y="2543875"/>
                </a:cubicBezTo>
                <a:close/>
                <a:moveTo>
                  <a:pt x="4119027" y="2543875"/>
                </a:moveTo>
                <a:lnTo>
                  <a:pt x="4119027" y="4351020"/>
                </a:lnTo>
                <a:lnTo>
                  <a:pt x="4933861" y="4351020"/>
                </a:lnTo>
                <a:lnTo>
                  <a:pt x="4933861" y="3989368"/>
                </a:lnTo>
                <a:lnTo>
                  <a:pt x="4588952" y="3989368"/>
                </a:lnTo>
                <a:lnTo>
                  <a:pt x="4588952" y="3591997"/>
                </a:lnTo>
                <a:lnTo>
                  <a:pt x="4882515" y="3591997"/>
                </a:lnTo>
                <a:lnTo>
                  <a:pt x="4882515" y="3248204"/>
                </a:lnTo>
                <a:lnTo>
                  <a:pt x="4588952" y="3248204"/>
                </a:lnTo>
                <a:lnTo>
                  <a:pt x="4588952" y="2905527"/>
                </a:lnTo>
                <a:lnTo>
                  <a:pt x="4902607" y="2905527"/>
                </a:lnTo>
                <a:lnTo>
                  <a:pt x="4902607" y="2543875"/>
                </a:lnTo>
                <a:close/>
                <a:moveTo>
                  <a:pt x="2981385" y="2543875"/>
                </a:moveTo>
                <a:lnTo>
                  <a:pt x="2981385" y="2905527"/>
                </a:lnTo>
                <a:lnTo>
                  <a:pt x="3259321" y="2905527"/>
                </a:lnTo>
                <a:lnTo>
                  <a:pt x="3259321" y="4351020"/>
                </a:lnTo>
                <a:lnTo>
                  <a:pt x="3729246" y="4351020"/>
                </a:lnTo>
                <a:lnTo>
                  <a:pt x="3729246" y="2905527"/>
                </a:lnTo>
                <a:lnTo>
                  <a:pt x="4008299" y="2905527"/>
                </a:lnTo>
                <a:lnTo>
                  <a:pt x="4008299" y="2543875"/>
                </a:lnTo>
                <a:close/>
                <a:moveTo>
                  <a:pt x="2156635" y="2543875"/>
                </a:moveTo>
                <a:lnTo>
                  <a:pt x="1916929" y="4351020"/>
                </a:lnTo>
                <a:lnTo>
                  <a:pt x="2402760" y="4351020"/>
                </a:lnTo>
                <a:lnTo>
                  <a:pt x="2431014" y="4026203"/>
                </a:lnTo>
                <a:lnTo>
                  <a:pt x="2599108" y="4026203"/>
                </a:lnTo>
                <a:lnTo>
                  <a:pt x="2624327" y="4351020"/>
                </a:lnTo>
                <a:lnTo>
                  <a:pt x="3104577" y="4351020"/>
                </a:lnTo>
                <a:lnTo>
                  <a:pt x="2835850" y="2543875"/>
                </a:lnTo>
                <a:close/>
                <a:moveTo>
                  <a:pt x="91440" y="2543875"/>
                </a:moveTo>
                <a:lnTo>
                  <a:pt x="301794" y="4351020"/>
                </a:lnTo>
                <a:lnTo>
                  <a:pt x="885154" y="4351020"/>
                </a:lnTo>
                <a:cubicBezTo>
                  <a:pt x="953789" y="3871084"/>
                  <a:pt x="997478" y="3555197"/>
                  <a:pt x="1016221" y="3403357"/>
                </a:cubicBezTo>
                <a:cubicBezTo>
                  <a:pt x="1057335" y="3757487"/>
                  <a:pt x="1104745" y="4073374"/>
                  <a:pt x="1158451" y="4351020"/>
                </a:cubicBezTo>
                <a:lnTo>
                  <a:pt x="1745159" y="4351020"/>
                </a:lnTo>
                <a:lnTo>
                  <a:pt x="1954396" y="2543875"/>
                </a:lnTo>
                <a:lnTo>
                  <a:pt x="1497866" y="2543875"/>
                </a:lnTo>
                <a:cubicBezTo>
                  <a:pt x="1437160" y="2962187"/>
                  <a:pt x="1393442" y="3390068"/>
                  <a:pt x="1366712" y="3827517"/>
                </a:cubicBezTo>
                <a:lnTo>
                  <a:pt x="1314808" y="3139931"/>
                </a:lnTo>
                <a:cubicBezTo>
                  <a:pt x="1287123" y="2795406"/>
                  <a:pt x="1270037" y="2596720"/>
                  <a:pt x="1263549" y="2543875"/>
                </a:cubicBezTo>
                <a:lnTo>
                  <a:pt x="775573" y="2543875"/>
                </a:lnTo>
                <a:cubicBezTo>
                  <a:pt x="706287" y="3055158"/>
                  <a:pt x="662975" y="3468528"/>
                  <a:pt x="645639" y="3783985"/>
                </a:cubicBezTo>
                <a:lnTo>
                  <a:pt x="597624" y="3174412"/>
                </a:lnTo>
                <a:lnTo>
                  <a:pt x="547971" y="2543875"/>
                </a:lnTo>
                <a:close/>
                <a:moveTo>
                  <a:pt x="0" y="0"/>
                </a:moveTo>
                <a:lnTo>
                  <a:pt x="6305550" y="0"/>
                </a:lnTo>
                <a:cubicBezTo>
                  <a:pt x="6305550" y="2336800"/>
                  <a:pt x="7677150" y="4578350"/>
                  <a:pt x="6305550" y="7010400"/>
                </a:cubicBezTo>
                <a:lnTo>
                  <a:pt x="0" y="7010400"/>
                </a:lnTo>
                <a:close/>
              </a:path>
            </a:pathLst>
          </a:custGeom>
          <a:solidFill>
            <a:schemeClr val="accent2">
              <a:lumMod val="60000"/>
              <a:lumOff val="4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457404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DE98-8FF9-1FF6-E7BC-7BB572CE0766}"/>
              </a:ext>
            </a:extLst>
          </p:cNvPr>
          <p:cNvSpPr>
            <a:spLocks noGrp="1"/>
          </p:cNvSpPr>
          <p:nvPr>
            <p:ph type="title"/>
          </p:nvPr>
        </p:nvSpPr>
        <p:spPr>
          <a:gradFill flip="none" rotWithShape="1">
            <a:gsLst>
              <a:gs pos="76140">
                <a:srgbClr val="2E5394"/>
              </a:gs>
              <a:gs pos="23000">
                <a:schemeClr val="accent1">
                  <a:lumMod val="89000"/>
                  <a:alpha val="29000"/>
                </a:schemeClr>
              </a:gs>
              <a:gs pos="69000">
                <a:schemeClr val="accent1">
                  <a:lumMod val="75000"/>
                </a:schemeClr>
              </a:gs>
              <a:gs pos="97000">
                <a:schemeClr val="accent1">
                  <a:lumMod val="70000"/>
                </a:schemeClr>
              </a:gs>
            </a:gsLst>
            <a:path path="circle">
              <a:fillToRect l="100000" t="100000"/>
            </a:path>
            <a:tileRect r="-100000" b="-100000"/>
          </a:gradFill>
        </p:spPr>
        <p:txBody>
          <a:bodyPr/>
          <a:lstStyle/>
          <a:p>
            <a:r>
              <a:rPr lang="en-US" dirty="0">
                <a:solidFill>
                  <a:schemeClr val="bg1"/>
                </a:solidFill>
                <a:latin typeface="Cooper Black" panose="0208090404030B020404" pitchFamily="18" charset="0"/>
              </a:rPr>
              <a:t>Water Resources</a:t>
            </a:r>
          </a:p>
        </p:txBody>
      </p:sp>
      <p:sp>
        <p:nvSpPr>
          <p:cNvPr id="3" name="Content Placeholder 2">
            <a:extLst>
              <a:ext uri="{FF2B5EF4-FFF2-40B4-BE49-F238E27FC236}">
                <a16:creationId xmlns:a16="http://schemas.microsoft.com/office/drawing/2014/main" id="{0DD526F2-604E-9DD7-E197-608C6DDCC623}"/>
              </a:ext>
            </a:extLst>
          </p:cNvPr>
          <p:cNvSpPr>
            <a:spLocks noGrp="1"/>
          </p:cNvSpPr>
          <p:nvPr>
            <p:ph idx="1"/>
          </p:nvPr>
        </p:nvSpPr>
        <p:spPr/>
        <p:txBody>
          <a:bodyPr>
            <a:normAutofit lnSpcReduction="10000"/>
          </a:bodyPr>
          <a:lstStyle/>
          <a:p>
            <a:pPr algn="just">
              <a:buFont typeface="Arial" panose="020B0604020202020204" pitchFamily="34" charset="0"/>
              <a:buChar char="•"/>
            </a:pPr>
            <a:r>
              <a:rPr lang="en-US" sz="6600" dirty="0">
                <a:latin typeface="Cooper Black" panose="0208090404030B020404" pitchFamily="18" charset="0"/>
              </a:rPr>
              <a:t>43</a:t>
            </a:r>
            <a:r>
              <a:rPr lang="en-US" baseline="30000" dirty="0">
                <a:latin typeface="Cooper Black" panose="0208090404030B020404" pitchFamily="18" charset="0"/>
              </a:rPr>
              <a:t>rd </a:t>
            </a:r>
            <a:r>
              <a:rPr lang="en-US" dirty="0">
                <a:latin typeface="Cooper Black" panose="0208090404030B020404" pitchFamily="18" charset="0"/>
              </a:rPr>
              <a:t>rank in world </a:t>
            </a:r>
          </a:p>
          <a:p>
            <a:pPr marL="0" indent="0" algn="just">
              <a:buNone/>
            </a:pPr>
            <a:endParaRPr lang="en-US" dirty="0">
              <a:latin typeface="Cooper Black" panose="0208090404030B020404" pitchFamily="18" charset="0"/>
            </a:endParaRPr>
          </a:p>
          <a:p>
            <a:pPr algn="just">
              <a:buFont typeface="Arial" panose="020B0604020202020204" pitchFamily="34" charset="0"/>
              <a:buChar char="•"/>
            </a:pPr>
            <a:r>
              <a:rPr lang="en-US" dirty="0">
                <a:latin typeface="Cooper Black" panose="0208090404030B020404" pitchFamily="18" charset="0"/>
              </a:rPr>
              <a:t>Rivers: </a:t>
            </a:r>
            <a:r>
              <a:rPr lang="en-US" sz="4800" dirty="0">
                <a:latin typeface="Cooper Black" panose="0208090404030B020404" pitchFamily="18" charset="0"/>
              </a:rPr>
              <a:t>45,000</a:t>
            </a:r>
            <a:r>
              <a:rPr lang="en-US" dirty="0">
                <a:latin typeface="Cooper Black" panose="0208090404030B020404" pitchFamily="18" charset="0"/>
              </a:rPr>
              <a:t> km </a:t>
            </a:r>
          </a:p>
          <a:p>
            <a:pPr marL="0" indent="0" algn="just">
              <a:buNone/>
            </a:pPr>
            <a:r>
              <a:rPr lang="en-US" dirty="0">
                <a:latin typeface="Cooper Black" panose="0208090404030B020404" pitchFamily="18" charset="0"/>
              </a:rPr>
              <a:t>                               length,</a:t>
            </a:r>
          </a:p>
          <a:p>
            <a:pPr marL="0" indent="0" algn="just">
              <a:buNone/>
            </a:pPr>
            <a:r>
              <a:rPr lang="en-US" dirty="0">
                <a:latin typeface="Cooper Black" panose="0208090404030B020404" pitchFamily="18" charset="0"/>
              </a:rPr>
              <a:t> </a:t>
            </a:r>
          </a:p>
          <a:p>
            <a:pPr algn="just">
              <a:buFont typeface="Arial" panose="020B0604020202020204" pitchFamily="34" charset="0"/>
              <a:buChar char="•"/>
            </a:pPr>
            <a:r>
              <a:rPr lang="en-US" dirty="0">
                <a:latin typeface="Cooper Black" panose="0208090404030B020404" pitchFamily="18" charset="0"/>
              </a:rPr>
              <a:t>Area over </a:t>
            </a:r>
            <a:r>
              <a:rPr lang="en-US" sz="5400" dirty="0">
                <a:latin typeface="Cooper Black" panose="0208090404030B020404" pitchFamily="18" charset="0"/>
              </a:rPr>
              <a:t>200 </a:t>
            </a:r>
            <a:r>
              <a:rPr lang="en-US" dirty="0">
                <a:latin typeface="Cooper Black" panose="0208090404030B020404" pitchFamily="18" charset="0"/>
              </a:rPr>
              <a:t>BCM </a:t>
            </a:r>
          </a:p>
          <a:p>
            <a:pPr marL="0" indent="0" algn="just">
              <a:buNone/>
            </a:pPr>
            <a:r>
              <a:rPr lang="en-US" dirty="0">
                <a:latin typeface="Cooper Black" panose="0208090404030B020404" pitchFamily="18" charset="0"/>
              </a:rPr>
              <a:t>         of annual surface runoff </a:t>
            </a:r>
          </a:p>
        </p:txBody>
      </p:sp>
      <p:pic>
        <p:nvPicPr>
          <p:cNvPr id="8" name="Picture 7">
            <a:extLst>
              <a:ext uri="{FF2B5EF4-FFF2-40B4-BE49-F238E27FC236}">
                <a16:creationId xmlns:a16="http://schemas.microsoft.com/office/drawing/2014/main" id="{C81C40FA-FDBA-8481-C487-3AD4008734F0}"/>
              </a:ext>
            </a:extLst>
          </p:cNvPr>
          <p:cNvPicPr>
            <a:picLocks noChangeAspect="1"/>
          </p:cNvPicPr>
          <p:nvPr/>
        </p:nvPicPr>
        <p:blipFill>
          <a:blip r:embed="rId2">
            <a:extLst>
              <a:ext uri="{28A0092B-C50C-407E-A947-70E740481C1C}">
                <a14:useLocalDpi xmlns:a14="http://schemas.microsoft.com/office/drawing/2010/main" val="0"/>
              </a:ext>
            </a:extLst>
          </a:blip>
          <a:srcRect l="42431"/>
          <a:stretch>
            <a:fillRect/>
          </a:stretch>
        </p:blipFill>
        <p:spPr>
          <a:xfrm>
            <a:off x="6095999" y="0"/>
            <a:ext cx="6096001" cy="6858000"/>
          </a:xfrm>
          <a:custGeom>
            <a:avLst/>
            <a:gdLst>
              <a:gd name="connsiteX0" fmla="*/ 732752 w 5678825"/>
              <a:gd name="connsiteY0" fmla="*/ 0 h 6858000"/>
              <a:gd name="connsiteX1" fmla="*/ 5678825 w 5678825"/>
              <a:gd name="connsiteY1" fmla="*/ 0 h 6858000"/>
              <a:gd name="connsiteX2" fmla="*/ 5678825 w 5678825"/>
              <a:gd name="connsiteY2" fmla="*/ 6858000 h 6858000"/>
              <a:gd name="connsiteX3" fmla="*/ 687998 w 5678825"/>
              <a:gd name="connsiteY3" fmla="*/ 6858000 h 6858000"/>
              <a:gd name="connsiteX4" fmla="*/ 657866 w 5678825"/>
              <a:gd name="connsiteY4" fmla="*/ 6764721 h 6858000"/>
              <a:gd name="connsiteX5" fmla="*/ 732752 w 567882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8825" h="6858000">
                <a:moveTo>
                  <a:pt x="732752" y="0"/>
                </a:moveTo>
                <a:lnTo>
                  <a:pt x="5678825" y="0"/>
                </a:lnTo>
                <a:lnTo>
                  <a:pt x="5678825" y="6858000"/>
                </a:lnTo>
                <a:lnTo>
                  <a:pt x="687998" y="6858000"/>
                </a:lnTo>
                <a:lnTo>
                  <a:pt x="657866" y="6764721"/>
                </a:lnTo>
                <a:cubicBezTo>
                  <a:pt x="-864820" y="1978088"/>
                  <a:pt x="732752" y="2295742"/>
                  <a:pt x="732752" y="0"/>
                </a:cubicBezTo>
                <a:close/>
              </a:path>
            </a:pathLst>
          </a:custGeom>
        </p:spPr>
      </p:pic>
    </p:spTree>
    <p:extLst>
      <p:ext uri="{BB962C8B-B14F-4D97-AF65-F5344CB8AC3E}">
        <p14:creationId xmlns:p14="http://schemas.microsoft.com/office/powerpoint/2010/main" val="35812842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9E710-3EAC-962E-C4DA-15D7F68F65B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A5BBF64-4A4A-87B6-81DE-8F84A954B7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365125"/>
            <a:ext cx="10515600" cy="5921414"/>
          </a:xfrm>
        </p:spPr>
      </p:pic>
    </p:spTree>
    <p:extLst>
      <p:ext uri="{BB962C8B-B14F-4D97-AF65-F5344CB8AC3E}">
        <p14:creationId xmlns:p14="http://schemas.microsoft.com/office/powerpoint/2010/main" val="26249225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BEA3-491C-1B31-AA56-CCB815DE4EA6}"/>
              </a:ext>
            </a:extLst>
          </p:cNvPr>
          <p:cNvSpPr>
            <a:spLocks noGrp="1"/>
          </p:cNvSpPr>
          <p:nvPr>
            <p:ph type="title"/>
          </p:nvPr>
        </p:nvSpPr>
        <p:spPr/>
        <p:txBody>
          <a:bodyPr/>
          <a:lstStyle/>
          <a:p>
            <a:endParaRPr lang="en-US" dirty="0"/>
          </a:p>
        </p:txBody>
      </p:sp>
      <p:pic>
        <p:nvPicPr>
          <p:cNvPr id="11" name="Picture 10">
            <a:extLst>
              <a:ext uri="{FF2B5EF4-FFF2-40B4-BE49-F238E27FC236}">
                <a16:creationId xmlns:a16="http://schemas.microsoft.com/office/drawing/2014/main" id="{C4BDEB22-0B57-3976-CC13-243AE4961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1579"/>
            <a:ext cx="12293600" cy="8021808"/>
          </a:xfrm>
          <a:prstGeom prst="rect">
            <a:avLst/>
          </a:prstGeom>
        </p:spPr>
      </p:pic>
      <p:sp>
        <p:nvSpPr>
          <p:cNvPr id="13" name="TextBox 12">
            <a:extLst>
              <a:ext uri="{FF2B5EF4-FFF2-40B4-BE49-F238E27FC236}">
                <a16:creationId xmlns:a16="http://schemas.microsoft.com/office/drawing/2014/main" id="{6D3A3443-1EFA-74FC-8996-94027FB71E41}"/>
              </a:ext>
            </a:extLst>
          </p:cNvPr>
          <p:cNvSpPr txBox="1"/>
          <p:nvPr/>
        </p:nvSpPr>
        <p:spPr>
          <a:xfrm>
            <a:off x="1064986" y="181055"/>
            <a:ext cx="10515600" cy="333937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Agriculture </a:t>
            </a:r>
          </a:p>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in </a:t>
            </a:r>
            <a:r>
              <a:rPr lang="en-US" sz="115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Nepal</a:t>
            </a:r>
            <a:r>
              <a:rPr lang="en-US" sz="9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a:t>
            </a:r>
          </a:p>
        </p:txBody>
      </p:sp>
      <p:pic>
        <p:nvPicPr>
          <p:cNvPr id="3" name="Picture 2">
            <a:extLst>
              <a:ext uri="{FF2B5EF4-FFF2-40B4-BE49-F238E27FC236}">
                <a16:creationId xmlns:a16="http://schemas.microsoft.com/office/drawing/2014/main" id="{1E1BB64C-9908-340E-2880-3B72D9EBB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71" y="0"/>
            <a:ext cx="1570572" cy="1325563"/>
          </a:xfrm>
          <a:prstGeom prst="rect">
            <a:avLst/>
          </a:prstGeom>
        </p:spPr>
      </p:pic>
      <p:pic>
        <p:nvPicPr>
          <p:cNvPr id="4" name="Picture 3">
            <a:extLst>
              <a:ext uri="{FF2B5EF4-FFF2-40B4-BE49-F238E27FC236}">
                <a16:creationId xmlns:a16="http://schemas.microsoft.com/office/drawing/2014/main" id="{E2A8154C-BEB9-DFBE-84E6-5B8E8435C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2683" y="-15192"/>
            <a:ext cx="1371146" cy="1673448"/>
          </a:xfrm>
          <a:prstGeom prst="rect">
            <a:avLst/>
          </a:prstGeom>
        </p:spPr>
      </p:pic>
    </p:spTree>
    <p:extLst>
      <p:ext uri="{BB962C8B-B14F-4D97-AF65-F5344CB8AC3E}">
        <p14:creationId xmlns:p14="http://schemas.microsoft.com/office/powerpoint/2010/main" val="33379199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4F37-C57A-BC3A-6743-FB64FD69F3D1}"/>
              </a:ext>
            </a:extLst>
          </p:cNvPr>
          <p:cNvSpPr>
            <a:spLocks noGrp="1"/>
          </p:cNvSpPr>
          <p:nvPr>
            <p:ph type="title"/>
          </p:nvPr>
        </p:nvSpPr>
        <p:spPr>
          <a:solidFill>
            <a:schemeClr val="bg1"/>
          </a:solidFill>
        </p:spPr>
        <p:txBody>
          <a:bodyPr>
            <a:normAutofit/>
          </a:bodyPr>
          <a:lstStyle/>
          <a:p>
            <a:pPr algn="ctr"/>
            <a:r>
              <a:rPr lang="en-US" sz="4000" dirty="0">
                <a:ln w="0"/>
                <a:solidFill>
                  <a:schemeClr val="accent1"/>
                </a:solidFill>
                <a:effectLst>
                  <a:outerShdw blurRad="38100" dist="25400" dir="5400000" algn="ctr" rotWithShape="0">
                    <a:srgbClr val="6E747A">
                      <a:alpha val="43000"/>
                    </a:srgbClr>
                  </a:outerShdw>
                </a:effectLst>
                <a:latin typeface="Cooper Black" panose="0208090404030B020404" pitchFamily="18" charset="0"/>
              </a:rPr>
              <a:t>Agriculture Contribution in GDP </a:t>
            </a:r>
          </a:p>
        </p:txBody>
      </p:sp>
      <p:pic>
        <p:nvPicPr>
          <p:cNvPr id="10" name="Content Placeholder 9">
            <a:extLst>
              <a:ext uri="{FF2B5EF4-FFF2-40B4-BE49-F238E27FC236}">
                <a16:creationId xmlns:a16="http://schemas.microsoft.com/office/drawing/2014/main" id="{7D8FA915-21D6-E80D-CA06-E94128D31D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8424" y="1455450"/>
            <a:ext cx="9255151" cy="5037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964491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4F37-C57A-BC3A-6743-FB64FD69F3D1}"/>
              </a:ext>
            </a:extLst>
          </p:cNvPr>
          <p:cNvSpPr>
            <a:spLocks noGrp="1"/>
          </p:cNvSpPr>
          <p:nvPr>
            <p:ph type="title"/>
          </p:nvPr>
        </p:nvSpPr>
        <p:spPr>
          <a:solidFill>
            <a:schemeClr val="bg1"/>
          </a:solidFill>
        </p:spPr>
        <p:txBody>
          <a:bodyPr>
            <a:norm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latin typeface="Cooper Black" panose="0208090404030B020404" pitchFamily="18" charset="0"/>
              </a:rPr>
              <a:t>Agriculture Contribution in GDP </a:t>
            </a:r>
          </a:p>
        </p:txBody>
      </p:sp>
      <p:pic>
        <p:nvPicPr>
          <p:cNvPr id="6" name="Content Placeholder 5">
            <a:extLst>
              <a:ext uri="{FF2B5EF4-FFF2-40B4-BE49-F238E27FC236}">
                <a16:creationId xmlns:a16="http://schemas.microsoft.com/office/drawing/2014/main" id="{40CDAD6F-C991-C52A-926A-4B4173D83AE5}"/>
              </a:ext>
            </a:extLst>
          </p:cNvPr>
          <p:cNvPicPr>
            <a:picLocks noGrp="1" noChangeAspect="1"/>
          </p:cNvPicPr>
          <p:nvPr>
            <p:ph idx="1"/>
          </p:nvPr>
        </p:nvPicPr>
        <p:blipFill>
          <a:blip r:embed="rId2"/>
          <a:stretch>
            <a:fillRect/>
          </a:stretch>
        </p:blipFill>
        <p:spPr>
          <a:xfrm>
            <a:off x="1352455" y="1495644"/>
            <a:ext cx="9873563" cy="49601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217091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2E20-5AA2-5E00-910A-A512EB69A2CC}"/>
              </a:ext>
            </a:extLst>
          </p:cNvPr>
          <p:cNvSpPr>
            <a:spLocks noGrp="1"/>
          </p:cNvSpPr>
          <p:nvPr>
            <p:ph type="title"/>
          </p:nvPr>
        </p:nvSpPr>
        <p:spPr/>
        <p:txBody>
          <a:bodyPr>
            <a:normAutofit/>
          </a:bodyPr>
          <a:lstStyle/>
          <a:p>
            <a:r>
              <a:rPr lang="en-US" sz="5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Agriculture by Land Use </a:t>
            </a:r>
          </a:p>
        </p:txBody>
      </p:sp>
      <p:pic>
        <p:nvPicPr>
          <p:cNvPr id="5" name="Content Placeholder 4">
            <a:extLst>
              <a:ext uri="{FF2B5EF4-FFF2-40B4-BE49-F238E27FC236}">
                <a16:creationId xmlns:a16="http://schemas.microsoft.com/office/drawing/2014/main" id="{DE2A7764-C88C-C0B2-F460-F91856BFAE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1592402"/>
            <a:ext cx="10823916" cy="4959042"/>
          </a:xfrm>
        </p:spPr>
      </p:pic>
    </p:spTree>
    <p:extLst>
      <p:ext uri="{BB962C8B-B14F-4D97-AF65-F5344CB8AC3E}">
        <p14:creationId xmlns:p14="http://schemas.microsoft.com/office/powerpoint/2010/main" val="30142777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98EEDF9-E36B-FDED-EA79-AB77C2E5D2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167877"/>
          </a:xfrm>
        </p:spPr>
      </p:pic>
      <p:sp>
        <p:nvSpPr>
          <p:cNvPr id="16" name="Rectangle: Rounded Corners 15">
            <a:extLst>
              <a:ext uri="{FF2B5EF4-FFF2-40B4-BE49-F238E27FC236}">
                <a16:creationId xmlns:a16="http://schemas.microsoft.com/office/drawing/2014/main" id="{90D3CEA1-8CC3-10F4-C5D1-6779CA5CCCD9}"/>
              </a:ext>
            </a:extLst>
          </p:cNvPr>
          <p:cNvSpPr/>
          <p:nvPr/>
        </p:nvSpPr>
        <p:spPr>
          <a:xfrm>
            <a:off x="0" y="5546358"/>
            <a:ext cx="9683646" cy="1484026"/>
          </a:xfrm>
          <a:prstGeom prst="roundRect">
            <a:avLst/>
          </a:prstGeom>
          <a:gradFill flip="none" rotWithShape="1">
            <a:gsLst>
              <a:gs pos="0">
                <a:schemeClr val="accent1">
                  <a:lumMod val="89000"/>
                </a:schemeClr>
              </a:gs>
              <a:gs pos="23000">
                <a:schemeClr val="accent1">
                  <a:lumMod val="89000"/>
                </a:schemeClr>
              </a:gs>
              <a:gs pos="69000">
                <a:schemeClr val="accent1">
                  <a:lumMod val="75000"/>
                  <a:alpha val="25000"/>
                </a:schemeClr>
              </a:gs>
              <a:gs pos="97000">
                <a:schemeClr val="accent1">
                  <a:lumMod val="40000"/>
                  <a:lumOff val="60000"/>
                  <a:alpha val="10000"/>
                </a:schemeClr>
              </a:gs>
            </a:gsLst>
            <a:lin ang="0" scaled="0"/>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6E5385CD-9446-48EE-0361-CE2E54971D0C}"/>
              </a:ext>
            </a:extLst>
          </p:cNvPr>
          <p:cNvSpPr/>
          <p:nvPr/>
        </p:nvSpPr>
        <p:spPr>
          <a:xfrm>
            <a:off x="-752811" y="5635579"/>
            <a:ext cx="9417126" cy="1107996"/>
          </a:xfrm>
          <a:prstGeom prst="rect">
            <a:avLst/>
          </a:prstGeom>
          <a:noFill/>
        </p:spPr>
        <p:txBody>
          <a:bodyPr wrap="square" lIns="91440" tIns="45720" rIns="91440" bIns="45720">
            <a:spAutoFit/>
          </a:bodyPr>
          <a:lstStyle/>
          <a:p>
            <a:pPr algn="ctr"/>
            <a:r>
              <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Ubuntu" panose="020B0504030602030204" pitchFamily="34" charset="0"/>
                <a:cs typeface="Poppins" panose="00000500000000000000" pitchFamily="2" charset="0"/>
              </a:rPr>
              <a:t>Nepal on the Globe </a:t>
            </a:r>
          </a:p>
        </p:txBody>
      </p:sp>
      <p:pic>
        <p:nvPicPr>
          <p:cNvPr id="4" name="Picture 3">
            <a:extLst>
              <a:ext uri="{FF2B5EF4-FFF2-40B4-BE49-F238E27FC236}">
                <a16:creationId xmlns:a16="http://schemas.microsoft.com/office/drawing/2014/main" id="{D2D302A2-817E-3A84-C09F-91A3730A8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5852" y="182834"/>
            <a:ext cx="1030937" cy="870111"/>
          </a:xfrm>
          <a:prstGeom prst="rect">
            <a:avLst/>
          </a:prstGeom>
        </p:spPr>
      </p:pic>
      <p:pic>
        <p:nvPicPr>
          <p:cNvPr id="10" name="Picture 9">
            <a:extLst>
              <a:ext uri="{FF2B5EF4-FFF2-40B4-BE49-F238E27FC236}">
                <a16:creationId xmlns:a16="http://schemas.microsoft.com/office/drawing/2014/main" id="{0AB43449-A358-6199-5F1D-68D69FF86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443" y="3252807"/>
            <a:ext cx="485244" cy="592227"/>
          </a:xfrm>
          <a:prstGeom prst="rect">
            <a:avLst/>
          </a:prstGeom>
        </p:spPr>
      </p:pic>
    </p:spTree>
    <p:extLst>
      <p:ext uri="{BB962C8B-B14F-4D97-AF65-F5344CB8AC3E}">
        <p14:creationId xmlns:p14="http://schemas.microsoft.com/office/powerpoint/2010/main" val="12146830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9E01AA-4ED4-0CAB-C91C-5ABB8ED10C79}"/>
              </a:ext>
            </a:extLst>
          </p:cNvPr>
          <p:cNvPicPr>
            <a:picLocks noChangeAspect="1"/>
          </p:cNvPicPr>
          <p:nvPr/>
        </p:nvPicPr>
        <p:blipFill rotWithShape="1">
          <a:blip r:embed="rId2">
            <a:extLst>
              <a:ext uri="{28A0092B-C50C-407E-A947-70E740481C1C}">
                <a14:useLocalDpi xmlns:a14="http://schemas.microsoft.com/office/drawing/2010/main" val="0"/>
              </a:ext>
            </a:extLst>
          </a:blip>
          <a:srcRect t="-2" b="2474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AFE6867-3761-6CEA-C8F3-337F0939633A}"/>
              </a:ext>
            </a:extLst>
          </p:cNvPr>
          <p:cNvSpPr/>
          <p:nvPr/>
        </p:nvSpPr>
        <p:spPr>
          <a:xfrm>
            <a:off x="0" y="3162300"/>
            <a:ext cx="12191999" cy="3695700"/>
          </a:xfrm>
          <a:prstGeom prst="rect">
            <a:avLst/>
          </a:prstGeom>
          <a:gradFill flip="none" rotWithShape="1">
            <a:gsLst>
              <a:gs pos="0">
                <a:schemeClr val="accent6">
                  <a:lumMod val="0"/>
                  <a:lumOff val="100000"/>
                  <a:alpha val="31000"/>
                </a:schemeClr>
              </a:gs>
              <a:gs pos="35000">
                <a:schemeClr val="accent6">
                  <a:lumMod val="0"/>
                  <a:lumOff val="100000"/>
                </a:schemeClr>
              </a:gs>
              <a:gs pos="100000">
                <a:schemeClr val="accent6">
                  <a:lumMod val="10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98303E-B6E5-0262-E300-9AD47D852EF8}"/>
              </a:ext>
            </a:extLst>
          </p:cNvPr>
          <p:cNvSpPr>
            <a:spLocks noGrp="1"/>
          </p:cNvSpPr>
          <p:nvPr>
            <p:ph type="title"/>
          </p:nvPr>
        </p:nvSpPr>
        <p:spPr>
          <a:xfrm>
            <a:off x="-85933" y="2886940"/>
            <a:ext cx="11968266" cy="4322619"/>
          </a:xfrm>
        </p:spPr>
        <p:txBody>
          <a:bodyPr>
            <a:norm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Nepal's Status, Development, and Challenges in Storage, Preservation, and Commercial Distribution of Fruits and Vegetables</a:t>
            </a:r>
          </a:p>
        </p:txBody>
      </p:sp>
      <p:pic>
        <p:nvPicPr>
          <p:cNvPr id="6" name="Picture 5">
            <a:extLst>
              <a:ext uri="{FF2B5EF4-FFF2-40B4-BE49-F238E27FC236}">
                <a16:creationId xmlns:a16="http://schemas.microsoft.com/office/drawing/2014/main" id="{3466AD6D-4C6F-D1FC-7A8A-DB8728C52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25" y="255587"/>
            <a:ext cx="1570572" cy="1325563"/>
          </a:xfrm>
          <a:prstGeom prst="rect">
            <a:avLst/>
          </a:prstGeom>
        </p:spPr>
      </p:pic>
      <p:pic>
        <p:nvPicPr>
          <p:cNvPr id="7" name="Picture 6">
            <a:extLst>
              <a:ext uri="{FF2B5EF4-FFF2-40B4-BE49-F238E27FC236}">
                <a16:creationId xmlns:a16="http://schemas.microsoft.com/office/drawing/2014/main" id="{0A9651BA-5D40-F6E3-BCA1-1F89CC069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1187" y="81644"/>
            <a:ext cx="1371146" cy="1673448"/>
          </a:xfrm>
          <a:prstGeom prst="rect">
            <a:avLst/>
          </a:prstGeom>
        </p:spPr>
      </p:pic>
    </p:spTree>
    <p:extLst>
      <p:ext uri="{BB962C8B-B14F-4D97-AF65-F5344CB8AC3E}">
        <p14:creationId xmlns:p14="http://schemas.microsoft.com/office/powerpoint/2010/main" val="1182953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BBAF-8713-5315-AC55-DBE5CF57FB75}"/>
              </a:ext>
            </a:extLst>
          </p:cNvPr>
          <p:cNvSpPr>
            <a:spLocks noGrp="1"/>
          </p:cNvSpPr>
          <p:nvPr>
            <p:ph type="title"/>
          </p:nvPr>
        </p:nvSpPr>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Current Status </a:t>
            </a:r>
          </a:p>
        </p:txBody>
      </p:sp>
      <p:sp>
        <p:nvSpPr>
          <p:cNvPr id="3" name="Content Placeholder 2">
            <a:extLst>
              <a:ext uri="{FF2B5EF4-FFF2-40B4-BE49-F238E27FC236}">
                <a16:creationId xmlns:a16="http://schemas.microsoft.com/office/drawing/2014/main" id="{8205039E-C4E9-214B-3057-5EBAB26B2F1D}"/>
              </a:ext>
            </a:extLst>
          </p:cNvPr>
          <p:cNvSpPr>
            <a:spLocks noGrp="1"/>
          </p:cNvSpPr>
          <p:nvPr>
            <p:ph idx="1"/>
          </p:nvPr>
        </p:nvSpPr>
        <p:spPr/>
        <p:txBody>
          <a:bodyPr>
            <a:normAutofit lnSpcReduction="10000"/>
          </a:bodyPr>
          <a:lstStyle/>
          <a:p>
            <a:r>
              <a:rPr lang="en-US" sz="3200" b="1" dirty="0"/>
              <a:t>Agricultural Sector Contribution: 27% of GDP (2023)</a:t>
            </a:r>
          </a:p>
          <a:p>
            <a:r>
              <a:rPr lang="en-US" sz="3200" b="1" dirty="0"/>
              <a:t>Employment: 65% (agriculture)</a:t>
            </a:r>
          </a:p>
          <a:p>
            <a:r>
              <a:rPr lang="en-US" sz="3200" b="1" dirty="0"/>
              <a:t>Major Fruits and Vegetables Production:</a:t>
            </a:r>
          </a:p>
          <a:p>
            <a:r>
              <a:rPr lang="en-US" sz="3200" b="1" dirty="0">
                <a:solidFill>
                  <a:srgbClr val="FF0000"/>
                </a:solidFill>
              </a:rPr>
              <a:t>Mango</a:t>
            </a:r>
            <a:r>
              <a:rPr lang="en-US" sz="3200" b="1" dirty="0"/>
              <a:t> : 498,859 metric tons (2021-2022)</a:t>
            </a:r>
          </a:p>
          <a:p>
            <a:r>
              <a:rPr lang="en-US" sz="3200" b="1" dirty="0"/>
              <a:t>Oranges: 125,000 metric tons annually</a:t>
            </a:r>
          </a:p>
          <a:p>
            <a:r>
              <a:rPr lang="en-US" sz="3200" b="1" dirty="0">
                <a:solidFill>
                  <a:srgbClr val="FF0000"/>
                </a:solidFill>
              </a:rPr>
              <a:t>Apples:</a:t>
            </a:r>
            <a:r>
              <a:rPr lang="en-US" sz="3200" b="1" dirty="0"/>
              <a:t> 60,000 metric tons annually</a:t>
            </a:r>
          </a:p>
          <a:p>
            <a:r>
              <a:rPr lang="en-US" sz="3200" b="1" dirty="0"/>
              <a:t>Tomatoes: 150,000 metric tons annually</a:t>
            </a:r>
          </a:p>
          <a:p>
            <a:r>
              <a:rPr lang="en-US" sz="3200" b="1" dirty="0"/>
              <a:t>Potatoes: 2.5 million metric tons annually</a:t>
            </a:r>
          </a:p>
        </p:txBody>
      </p:sp>
      <p:pic>
        <p:nvPicPr>
          <p:cNvPr id="7" name="Picture 6">
            <a:extLst>
              <a:ext uri="{FF2B5EF4-FFF2-40B4-BE49-F238E27FC236}">
                <a16:creationId xmlns:a16="http://schemas.microsoft.com/office/drawing/2014/main" id="{FCAD8BBE-3113-B118-5F8F-04A8F22B1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419" y="2438400"/>
            <a:ext cx="3726832" cy="30085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36BFDB1-DBC0-D388-8E03-DCE96084F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6578" y="479926"/>
            <a:ext cx="1151472" cy="971843"/>
          </a:xfrm>
          <a:prstGeom prst="rect">
            <a:avLst/>
          </a:prstGeom>
        </p:spPr>
      </p:pic>
    </p:spTree>
    <p:extLst>
      <p:ext uri="{BB962C8B-B14F-4D97-AF65-F5344CB8AC3E}">
        <p14:creationId xmlns:p14="http://schemas.microsoft.com/office/powerpoint/2010/main" val="41056220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2C530-455E-93DD-6AFB-AA0B60E61AD1}"/>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Production of Mango</a:t>
            </a:r>
            <a:endParaRPr lang="en-US" sz="6000" dirty="0"/>
          </a:p>
        </p:txBody>
      </p:sp>
      <p:graphicFrame>
        <p:nvGraphicFramePr>
          <p:cNvPr id="6" name="Content Placeholder 5">
            <a:extLst>
              <a:ext uri="{FF2B5EF4-FFF2-40B4-BE49-F238E27FC236}">
                <a16:creationId xmlns:a16="http://schemas.microsoft.com/office/drawing/2014/main" id="{085304C9-F576-F84B-39A8-74FBD073012A}"/>
              </a:ext>
            </a:extLst>
          </p:cNvPr>
          <p:cNvGraphicFramePr>
            <a:graphicFrameLocks noGrp="1"/>
          </p:cNvGraphicFramePr>
          <p:nvPr>
            <p:ph idx="1"/>
            <p:extLst>
              <p:ext uri="{D42A27DB-BD31-4B8C-83A1-F6EECF244321}">
                <p14:modId xmlns:p14="http://schemas.microsoft.com/office/powerpoint/2010/main" val="704668800"/>
              </p:ext>
            </p:extLst>
          </p:nvPr>
        </p:nvGraphicFramePr>
        <p:xfrm>
          <a:off x="6670623" y="1543985"/>
          <a:ext cx="4683177" cy="475188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D0102CE0-2490-E4CB-CA42-CA6FC7B0A6BF}"/>
              </a:ext>
            </a:extLst>
          </p:cNvPr>
          <p:cNvSpPr txBox="1"/>
          <p:nvPr/>
        </p:nvSpPr>
        <p:spPr>
          <a:xfrm>
            <a:off x="838200" y="1814211"/>
            <a:ext cx="5592580" cy="4893647"/>
          </a:xfrm>
          <a:prstGeom prst="rect">
            <a:avLst/>
          </a:prstGeom>
          <a:noFill/>
        </p:spPr>
        <p:txBody>
          <a:bodyPr wrap="square">
            <a:spAutoFit/>
          </a:bodyPr>
          <a:lstStyle/>
          <a:p>
            <a:pPr marL="342900" indent="-342900" algn="just">
              <a:buFont typeface="Arial" panose="020B0604020202020204" pitchFamily="34" charset="0"/>
              <a:buChar char="•"/>
            </a:pPr>
            <a:r>
              <a:rPr lang="en-US" sz="2400" b="1" dirty="0"/>
              <a:t>Mango production has been increasing in the country over the past few years.</a:t>
            </a:r>
          </a:p>
          <a:p>
            <a:pPr marL="342900" indent="-342900" algn="just">
              <a:buFont typeface="Arial" panose="020B0604020202020204" pitchFamily="34" charset="0"/>
              <a:buChar char="•"/>
            </a:pPr>
            <a:r>
              <a:rPr lang="en-US" sz="2400" b="1" dirty="0"/>
              <a:t> According to the Department of Agriculture, in the fiscal year</a:t>
            </a:r>
            <a:r>
              <a:rPr lang="en-US" sz="2400" b="1" u="sng" dirty="0">
                <a:solidFill>
                  <a:srgbClr val="FF0000"/>
                </a:solidFill>
              </a:rPr>
              <a:t>, 2020/21, a total of 466,267 metric </a:t>
            </a:r>
            <a:r>
              <a:rPr lang="en-US" sz="2400" b="1" u="sng" dirty="0" err="1">
                <a:solidFill>
                  <a:srgbClr val="FF0000"/>
                </a:solidFill>
              </a:rPr>
              <a:t>tonnes</a:t>
            </a:r>
            <a:r>
              <a:rPr lang="en-US" sz="2400" b="1" dirty="0"/>
              <a:t> of mango was produced </a:t>
            </a:r>
            <a:r>
              <a:rPr lang="en-US" sz="2400" b="1" u="sng" dirty="0">
                <a:solidFill>
                  <a:srgbClr val="FF0000"/>
                </a:solidFill>
              </a:rPr>
              <a:t>from 43,689 hectares of land. In the FY 2021/22, </a:t>
            </a:r>
          </a:p>
          <a:p>
            <a:pPr marL="342900" indent="-342900" algn="just">
              <a:buFont typeface="Arial" panose="020B0604020202020204" pitchFamily="34" charset="0"/>
              <a:buChar char="•"/>
            </a:pPr>
            <a:r>
              <a:rPr lang="en-US" sz="2400" b="1" dirty="0"/>
              <a:t>The production has increased to 498,859 metric </a:t>
            </a:r>
            <a:r>
              <a:rPr lang="en-US" sz="2400" b="1" dirty="0" err="1"/>
              <a:t>tonnes</a:t>
            </a:r>
            <a:r>
              <a:rPr lang="en-US" sz="2400" b="1" dirty="0"/>
              <a:t> from 39,579 hectares of land. </a:t>
            </a:r>
          </a:p>
          <a:p>
            <a:pPr marL="342900" indent="-342900" algn="just">
              <a:buFont typeface="Arial" panose="020B0604020202020204" pitchFamily="34" charset="0"/>
              <a:buChar char="•"/>
            </a:pPr>
            <a:r>
              <a:rPr lang="en-US" sz="2400" b="1" dirty="0"/>
              <a:t>In the current FY, 2022/23, the production has increased </a:t>
            </a:r>
            <a:r>
              <a:rPr lang="en-US" sz="2400" b="1" u="sng" dirty="0">
                <a:solidFill>
                  <a:srgbClr val="FF0000"/>
                </a:solidFill>
              </a:rPr>
              <a:t>from 10.67 to 12.61 metric </a:t>
            </a:r>
            <a:r>
              <a:rPr lang="en-US" sz="2400" b="1" u="sng" dirty="0" err="1">
                <a:solidFill>
                  <a:srgbClr val="FF0000"/>
                </a:solidFill>
              </a:rPr>
              <a:t>tonnes</a:t>
            </a:r>
            <a:r>
              <a:rPr lang="en-US" sz="2400" b="1" u="sng" dirty="0">
                <a:solidFill>
                  <a:srgbClr val="FF0000"/>
                </a:solidFill>
              </a:rPr>
              <a:t> each hectare.     </a:t>
            </a:r>
          </a:p>
        </p:txBody>
      </p:sp>
    </p:spTree>
    <p:extLst>
      <p:ext uri="{BB962C8B-B14F-4D97-AF65-F5344CB8AC3E}">
        <p14:creationId xmlns:p14="http://schemas.microsoft.com/office/powerpoint/2010/main" val="35835494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5220-9DDF-CD0C-8D30-C79861B2A199}"/>
              </a:ext>
            </a:extLst>
          </p:cNvPr>
          <p:cNvSpPr>
            <a:spLocks noGrp="1"/>
          </p:cNvSpPr>
          <p:nvPr>
            <p:ph type="title"/>
          </p:nvPr>
        </p:nvSpPr>
        <p:spPr/>
        <p:txBody>
          <a:bodyPr>
            <a:normAutofit/>
          </a:bodyPr>
          <a:lstStyle/>
          <a:p>
            <a:r>
              <a:rPr lang="en-US" sz="5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Mango Collection sites</a:t>
            </a:r>
            <a:endParaRPr lang="en-US" sz="5400" dirty="0"/>
          </a:p>
        </p:txBody>
      </p:sp>
      <p:pic>
        <p:nvPicPr>
          <p:cNvPr id="5" name="Content Placeholder 4">
            <a:extLst>
              <a:ext uri="{FF2B5EF4-FFF2-40B4-BE49-F238E27FC236}">
                <a16:creationId xmlns:a16="http://schemas.microsoft.com/office/drawing/2014/main" id="{88C6A48D-593D-68ED-16EA-81E2520251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316" y="1475573"/>
            <a:ext cx="10884109" cy="5017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C5DB7971-BD55-5ED1-BBAE-A96B148F9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35" y="1657372"/>
            <a:ext cx="937147" cy="1143764"/>
          </a:xfrm>
          <a:prstGeom prst="rect">
            <a:avLst/>
          </a:prstGeom>
        </p:spPr>
      </p:pic>
    </p:spTree>
    <p:extLst>
      <p:ext uri="{BB962C8B-B14F-4D97-AF65-F5344CB8AC3E}">
        <p14:creationId xmlns:p14="http://schemas.microsoft.com/office/powerpoint/2010/main" val="40552437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4172-8637-AEC4-FAD4-F7B326EBD11B}"/>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Mango comparison: </a:t>
            </a:r>
            <a:endParaRPr lang="en-US" sz="6600" dirty="0"/>
          </a:p>
        </p:txBody>
      </p:sp>
      <p:pic>
        <p:nvPicPr>
          <p:cNvPr id="13" name="Content Placeholder 12">
            <a:extLst>
              <a:ext uri="{FF2B5EF4-FFF2-40B4-BE49-F238E27FC236}">
                <a16:creationId xmlns:a16="http://schemas.microsoft.com/office/drawing/2014/main" id="{737E8800-2FBA-52E2-C058-95996B1145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4504" y="1522644"/>
            <a:ext cx="9795354" cy="47890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2913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DC83-69D2-4494-D527-C91063D5090D}"/>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Mango storage…</a:t>
            </a:r>
            <a:endParaRPr lang="en-US" sz="7200" dirty="0"/>
          </a:p>
        </p:txBody>
      </p:sp>
      <p:sp>
        <p:nvSpPr>
          <p:cNvPr id="3" name="Content Placeholder 2">
            <a:extLst>
              <a:ext uri="{FF2B5EF4-FFF2-40B4-BE49-F238E27FC236}">
                <a16:creationId xmlns:a16="http://schemas.microsoft.com/office/drawing/2014/main" id="{07382386-E7AB-F9AC-9646-B0A7EDB46969}"/>
              </a:ext>
            </a:extLst>
          </p:cNvPr>
          <p:cNvSpPr>
            <a:spLocks noGrp="1"/>
          </p:cNvSpPr>
          <p:nvPr>
            <p:ph idx="1"/>
          </p:nvPr>
        </p:nvSpPr>
        <p:spPr>
          <a:xfrm>
            <a:off x="838199" y="1825625"/>
            <a:ext cx="3973643" cy="4351338"/>
          </a:xfrm>
        </p:spPr>
        <p:txBody>
          <a:bodyPr>
            <a:normAutofit fontScale="92500" lnSpcReduction="20000"/>
          </a:bodyPr>
          <a:lstStyle/>
          <a:p>
            <a:r>
              <a:rPr lang="en-US" b="1" dirty="0">
                <a:solidFill>
                  <a:srgbClr val="FF0000"/>
                </a:solidFill>
              </a:rPr>
              <a:t>Traditional method: </a:t>
            </a:r>
          </a:p>
          <a:p>
            <a:r>
              <a:rPr lang="en-US" sz="3200" b="1" dirty="0">
                <a:solidFill>
                  <a:srgbClr val="FF0000"/>
                </a:solidFill>
              </a:rPr>
              <a:t>Zero Energy Cool Chamber </a:t>
            </a:r>
            <a:r>
              <a:rPr lang="en-US" sz="3200" b="1" dirty="0"/>
              <a:t>(ZECC):Description: ZECC is a low-cost, eco-friendly storage method that does not require electricity. It uses evaporative cooling to maintain a lower temperature inside the chamber.</a:t>
            </a:r>
          </a:p>
          <a:p>
            <a:pPr lvl="1"/>
            <a:endParaRPr lang="en-US" sz="2800" b="1" dirty="0"/>
          </a:p>
        </p:txBody>
      </p:sp>
      <p:pic>
        <p:nvPicPr>
          <p:cNvPr id="5" name="Picture 4">
            <a:extLst>
              <a:ext uri="{FF2B5EF4-FFF2-40B4-BE49-F238E27FC236}">
                <a16:creationId xmlns:a16="http://schemas.microsoft.com/office/drawing/2014/main" id="{61EC10EB-DC18-7A75-C559-3E39B2617F66}"/>
              </a:ext>
            </a:extLst>
          </p:cNvPr>
          <p:cNvPicPr>
            <a:picLocks noChangeAspect="1"/>
          </p:cNvPicPr>
          <p:nvPr/>
        </p:nvPicPr>
        <p:blipFill rotWithShape="1">
          <a:blip r:embed="rId2">
            <a:extLst>
              <a:ext uri="{28A0092B-C50C-407E-A947-70E740481C1C}">
                <a14:useLocalDpi xmlns:a14="http://schemas.microsoft.com/office/drawing/2010/main" val="0"/>
              </a:ext>
            </a:extLst>
          </a:blip>
          <a:srcRect r="402" b="14477"/>
          <a:stretch/>
        </p:blipFill>
        <p:spPr>
          <a:xfrm>
            <a:off x="5070616" y="1690689"/>
            <a:ext cx="6756624" cy="4351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5311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ED78-64E3-8069-0F7A-B2A1FBF403BF}"/>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Mango storage…</a:t>
            </a:r>
            <a:endParaRPr lang="en-US" sz="6600" dirty="0"/>
          </a:p>
        </p:txBody>
      </p:sp>
      <p:sp>
        <p:nvSpPr>
          <p:cNvPr id="3" name="Content Placeholder 2">
            <a:extLst>
              <a:ext uri="{FF2B5EF4-FFF2-40B4-BE49-F238E27FC236}">
                <a16:creationId xmlns:a16="http://schemas.microsoft.com/office/drawing/2014/main" id="{121A6BDC-13CC-C222-E874-BE16D379494A}"/>
              </a:ext>
            </a:extLst>
          </p:cNvPr>
          <p:cNvSpPr>
            <a:spLocks noGrp="1"/>
          </p:cNvSpPr>
          <p:nvPr>
            <p:ph idx="1"/>
          </p:nvPr>
        </p:nvSpPr>
        <p:spPr>
          <a:xfrm>
            <a:off x="353408" y="1825625"/>
            <a:ext cx="6976782" cy="4351338"/>
          </a:xfrm>
        </p:spPr>
        <p:txBody>
          <a:bodyPr>
            <a:normAutofit fontScale="85000" lnSpcReduction="20000"/>
          </a:bodyPr>
          <a:lstStyle/>
          <a:p>
            <a:r>
              <a:rPr lang="en-US" sz="3200" b="1" dirty="0">
                <a:solidFill>
                  <a:srgbClr val="FF0000"/>
                </a:solidFill>
              </a:rPr>
              <a:t>Modern Method </a:t>
            </a:r>
          </a:p>
          <a:p>
            <a:pPr lvl="1"/>
            <a:r>
              <a:rPr lang="en-US" sz="3600" b="1" dirty="0">
                <a:solidFill>
                  <a:srgbClr val="FF0000"/>
                </a:solidFill>
              </a:rPr>
              <a:t>cold storage </a:t>
            </a:r>
            <a:r>
              <a:rPr lang="en-US" sz="3600" b="1" dirty="0"/>
              <a:t>: </a:t>
            </a:r>
          </a:p>
          <a:p>
            <a:pPr lvl="2"/>
            <a:r>
              <a:rPr lang="en-US" sz="3200" b="1" dirty="0"/>
              <a:t>Temperature Control: Cold storage units maintain temperatures between 12°C and 15°C with high humidity to slow down the ripening process and reduce spoilage.</a:t>
            </a:r>
          </a:p>
          <a:p>
            <a:pPr lvl="1"/>
            <a:r>
              <a:rPr lang="en-US" sz="3600" b="1" dirty="0">
                <a:solidFill>
                  <a:srgbClr val="FF0000"/>
                </a:solidFill>
              </a:rPr>
              <a:t>Post Harvest Treatment: </a:t>
            </a:r>
          </a:p>
          <a:p>
            <a:pPr lvl="2"/>
            <a:r>
              <a:rPr lang="en-US" sz="3200" b="1" dirty="0"/>
              <a:t>Chemical Treatments: Use of substances like 1-Methyl </a:t>
            </a:r>
            <a:r>
              <a:rPr lang="en-US" sz="3200" b="1" dirty="0" err="1"/>
              <a:t>Cyclo</a:t>
            </a:r>
            <a:r>
              <a:rPr lang="en-US" sz="3200" b="1" dirty="0"/>
              <a:t> Propane (1-MCP) to control ethylene production and reduce spoilage.</a:t>
            </a:r>
          </a:p>
          <a:p>
            <a:pPr lvl="1"/>
            <a:endParaRPr lang="en-US" sz="2800" b="1" dirty="0"/>
          </a:p>
        </p:txBody>
      </p:sp>
      <p:pic>
        <p:nvPicPr>
          <p:cNvPr id="1026" name="Picture 2" descr="Fruit Mango Cold Storage Room, 0 To 12 Deg C">
            <a:extLst>
              <a:ext uri="{FF2B5EF4-FFF2-40B4-BE49-F238E27FC236}">
                <a16:creationId xmlns:a16="http://schemas.microsoft.com/office/drawing/2014/main" id="{5379D91D-481D-EDC0-01DA-F87ED0BB0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924" y="1690688"/>
            <a:ext cx="3746715" cy="2480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F59F3A-A602-7D46-2D99-6F6A575A72E2}"/>
              </a:ext>
            </a:extLst>
          </p:cNvPr>
          <p:cNvPicPr>
            <a:picLocks noChangeAspect="1"/>
          </p:cNvPicPr>
          <p:nvPr/>
        </p:nvPicPr>
        <p:blipFill rotWithShape="1">
          <a:blip r:embed="rId3">
            <a:extLst>
              <a:ext uri="{28A0092B-C50C-407E-A947-70E740481C1C}">
                <a14:useLocalDpi xmlns:a14="http://schemas.microsoft.com/office/drawing/2010/main" val="0"/>
              </a:ext>
            </a:extLst>
          </a:blip>
          <a:srcRect r="59096" b="18933"/>
          <a:stretch/>
        </p:blipFill>
        <p:spPr>
          <a:xfrm>
            <a:off x="8052851" y="4573896"/>
            <a:ext cx="2575175" cy="19189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290178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65F5-F4A0-4EEE-63A5-3429AFBD43FE}"/>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Production of Apple</a:t>
            </a:r>
            <a:endParaRPr lang="en-US" sz="6600" dirty="0"/>
          </a:p>
        </p:txBody>
      </p:sp>
      <p:graphicFrame>
        <p:nvGraphicFramePr>
          <p:cNvPr id="4" name="Content Placeholder 5">
            <a:extLst>
              <a:ext uri="{FF2B5EF4-FFF2-40B4-BE49-F238E27FC236}">
                <a16:creationId xmlns:a16="http://schemas.microsoft.com/office/drawing/2014/main" id="{4438EADF-CEB8-B7B8-AA5A-77FF896E33BA}"/>
              </a:ext>
            </a:extLst>
          </p:cNvPr>
          <p:cNvGraphicFramePr>
            <a:graphicFrameLocks noGrp="1"/>
          </p:cNvGraphicFramePr>
          <p:nvPr>
            <p:ph idx="1"/>
            <p:extLst>
              <p:ext uri="{D42A27DB-BD31-4B8C-83A1-F6EECF244321}">
                <p14:modId xmlns:p14="http://schemas.microsoft.com/office/powerpoint/2010/main" val="767945339"/>
              </p:ext>
            </p:extLst>
          </p:nvPr>
        </p:nvGraphicFramePr>
        <p:xfrm>
          <a:off x="6670623" y="1825625"/>
          <a:ext cx="4683177" cy="46672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F146FB3-5D2A-9294-B53E-336159CC0EC0}"/>
              </a:ext>
            </a:extLst>
          </p:cNvPr>
          <p:cNvSpPr txBox="1"/>
          <p:nvPr/>
        </p:nvSpPr>
        <p:spPr>
          <a:xfrm>
            <a:off x="959370" y="1690688"/>
            <a:ext cx="4871804" cy="4832092"/>
          </a:xfrm>
          <a:prstGeom prst="rect">
            <a:avLst/>
          </a:prstGeom>
          <a:noFill/>
        </p:spPr>
        <p:txBody>
          <a:bodyPr wrap="square">
            <a:spAutoFit/>
          </a:bodyPr>
          <a:lstStyle/>
          <a:p>
            <a:pPr algn="l">
              <a:buFont typeface="+mj-lt"/>
              <a:buAutoNum type="arabicPeriod"/>
            </a:pPr>
            <a:r>
              <a:rPr lang="en-US" sz="2200" b="1" dirty="0">
                <a:solidFill>
                  <a:srgbClr val="FF0000"/>
                </a:solidFill>
              </a:rPr>
              <a:t>FY 2020/21:</a:t>
            </a:r>
          </a:p>
          <a:p>
            <a:pPr marL="742950" lvl="1" indent="-285750" algn="l">
              <a:buFont typeface="+mj-lt"/>
              <a:buAutoNum type="arabicPeriod"/>
            </a:pPr>
            <a:r>
              <a:rPr lang="en-US" sz="2200" b="1" dirty="0"/>
              <a:t>Area Harvested: Approximately 5,000 hectares.</a:t>
            </a:r>
          </a:p>
          <a:p>
            <a:pPr marL="742950" lvl="1" indent="-285750" algn="l">
              <a:buFont typeface="+mj-lt"/>
              <a:buAutoNum type="arabicPeriod"/>
            </a:pPr>
            <a:r>
              <a:rPr lang="en-US" sz="2200" b="1" dirty="0"/>
              <a:t>Production Quantity: Around 50,000 metric tons.</a:t>
            </a:r>
          </a:p>
          <a:p>
            <a:pPr marL="742950" lvl="1" indent="-285750" algn="l">
              <a:buFont typeface="+mj-lt"/>
              <a:buAutoNum type="arabicPeriod"/>
            </a:pPr>
            <a:r>
              <a:rPr lang="en-US" sz="2200" b="1" u="sng" dirty="0">
                <a:hlinkClick r:id="rId3"/>
              </a:rPr>
              <a:t>Yield: About 10 metric tons per hectare1</a:t>
            </a:r>
            <a:r>
              <a:rPr lang="en-US" sz="2200" b="1" u="sng" dirty="0"/>
              <a:t>.</a:t>
            </a:r>
          </a:p>
          <a:p>
            <a:pPr algn="l">
              <a:buFont typeface="+mj-lt"/>
              <a:buAutoNum type="arabicPeriod"/>
            </a:pPr>
            <a:r>
              <a:rPr lang="en-US" sz="2200" b="1" dirty="0">
                <a:solidFill>
                  <a:srgbClr val="FF0000"/>
                </a:solidFill>
              </a:rPr>
              <a:t>FY 2021/22:</a:t>
            </a:r>
          </a:p>
          <a:p>
            <a:pPr marL="742950" lvl="1" indent="-285750" algn="l">
              <a:buFont typeface="+mj-lt"/>
              <a:buAutoNum type="arabicPeriod"/>
            </a:pPr>
            <a:r>
              <a:rPr lang="en-US" sz="2200" b="1" dirty="0"/>
              <a:t>Area Harvested: Approximately 5,200 hectares.</a:t>
            </a:r>
          </a:p>
          <a:p>
            <a:pPr marL="742950" lvl="1" indent="-285750" algn="l">
              <a:buFont typeface="+mj-lt"/>
              <a:buAutoNum type="arabicPeriod"/>
            </a:pPr>
            <a:r>
              <a:rPr lang="en-US" sz="2200" b="1" dirty="0"/>
              <a:t>Production Quantity: Around 52,000 metric tons.</a:t>
            </a:r>
          </a:p>
          <a:p>
            <a:pPr marL="742950" lvl="1" indent="-285750" algn="l">
              <a:buFont typeface="+mj-lt"/>
              <a:buAutoNum type="arabicPeriod"/>
            </a:pPr>
            <a:r>
              <a:rPr lang="en-US" sz="2200" b="1" dirty="0">
                <a:hlinkClick r:id="rId3"/>
              </a:rPr>
              <a:t>Yield: About 10 metric tons per hectare1</a:t>
            </a:r>
            <a:r>
              <a:rPr lang="en-US" sz="2200" b="1" dirty="0"/>
              <a:t>.</a:t>
            </a:r>
          </a:p>
        </p:txBody>
      </p:sp>
    </p:spTree>
    <p:extLst>
      <p:ext uri="{BB962C8B-B14F-4D97-AF65-F5344CB8AC3E}">
        <p14:creationId xmlns:p14="http://schemas.microsoft.com/office/powerpoint/2010/main" val="6734503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3D07-DF86-EE28-5A9A-301D426D42BD}"/>
              </a:ext>
            </a:extLst>
          </p:cNvPr>
          <p:cNvSpPr>
            <a:spLocks noGrp="1"/>
          </p:cNvSpPr>
          <p:nvPr>
            <p:ph type="title"/>
          </p:nvPr>
        </p:nvSpPr>
        <p:spPr>
          <a:xfrm>
            <a:off x="943130" y="230213"/>
            <a:ext cx="10515600" cy="1325563"/>
          </a:xfrm>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Apple harvesting sites in Nepal </a:t>
            </a:r>
          </a:p>
        </p:txBody>
      </p:sp>
      <p:pic>
        <p:nvPicPr>
          <p:cNvPr id="5" name="Content Placeholder 4">
            <a:extLst>
              <a:ext uri="{FF2B5EF4-FFF2-40B4-BE49-F238E27FC236}">
                <a16:creationId xmlns:a16="http://schemas.microsoft.com/office/drawing/2014/main" id="{BBE40551-9679-BA17-271B-E05BBF0B9F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457"/>
          <a:stretch/>
        </p:blipFill>
        <p:spPr>
          <a:xfrm>
            <a:off x="1051185" y="1345916"/>
            <a:ext cx="10089630" cy="54207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184314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692E-93C6-5CDB-A87B-48E89DAC1802}"/>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Apple types: </a:t>
            </a:r>
            <a:endParaRPr lang="en-US" sz="7200" dirty="0"/>
          </a:p>
        </p:txBody>
      </p:sp>
      <p:pic>
        <p:nvPicPr>
          <p:cNvPr id="5" name="Content Placeholder 4">
            <a:extLst>
              <a:ext uri="{FF2B5EF4-FFF2-40B4-BE49-F238E27FC236}">
                <a16:creationId xmlns:a16="http://schemas.microsoft.com/office/drawing/2014/main" id="{82C00F49-02F1-2548-DD6E-949A8005EC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633" y="1690688"/>
            <a:ext cx="8269967" cy="46518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333327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AFAE-F80C-53A1-7492-5F25E94E65A0}"/>
              </a:ext>
            </a:extLst>
          </p:cNvPr>
          <p:cNvSpPr>
            <a:spLocks noGrp="1"/>
          </p:cNvSpPr>
          <p:nvPr>
            <p:ph type="title"/>
          </p:nvPr>
        </p:nvSpPr>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Geography</a:t>
            </a:r>
          </a:p>
        </p:txBody>
      </p:sp>
      <p:sp>
        <p:nvSpPr>
          <p:cNvPr id="3" name="Content Placeholder 2">
            <a:extLst>
              <a:ext uri="{FF2B5EF4-FFF2-40B4-BE49-F238E27FC236}">
                <a16:creationId xmlns:a16="http://schemas.microsoft.com/office/drawing/2014/main" id="{067E613F-D5EF-2F8F-56DA-000BEBF8309A}"/>
              </a:ext>
            </a:extLst>
          </p:cNvPr>
          <p:cNvSpPr>
            <a:spLocks noGrp="1"/>
          </p:cNvSpPr>
          <p:nvPr>
            <p:ph idx="1"/>
          </p:nvPr>
        </p:nvSpPr>
        <p:spPr/>
        <p:txBody>
          <a:bodyPr>
            <a:normAutofit lnSpcReduction="10000"/>
          </a:bodyPr>
          <a:lstStyle/>
          <a:p>
            <a:r>
              <a:rPr lang="en-US" dirty="0">
                <a:latin typeface="Ubuntu" panose="020B0504030602030204" pitchFamily="34" charset="0"/>
              </a:rPr>
              <a:t>Land locked country between China and India.</a:t>
            </a:r>
          </a:p>
          <a:p>
            <a:r>
              <a:rPr lang="en-US" dirty="0">
                <a:latin typeface="Ubuntu" panose="020B0504030602030204" pitchFamily="34" charset="0"/>
              </a:rPr>
              <a:t>885 </a:t>
            </a:r>
            <a:r>
              <a:rPr lang="en-US" dirty="0" err="1">
                <a:latin typeface="Ubuntu" panose="020B0504030602030204" pitchFamily="34" charset="0"/>
              </a:rPr>
              <a:t>kilometres</a:t>
            </a:r>
            <a:r>
              <a:rPr lang="en-US" dirty="0">
                <a:latin typeface="Ubuntu" panose="020B0504030602030204" pitchFamily="34" charset="0"/>
              </a:rPr>
              <a:t> (550 mi) long and 193 m (120 mi) wide  </a:t>
            </a:r>
          </a:p>
          <a:p>
            <a:r>
              <a:rPr lang="en-US" dirty="0">
                <a:latin typeface="Ubuntu" panose="020B0504030602030204" pitchFamily="34" charset="0"/>
              </a:rPr>
              <a:t>Area </a:t>
            </a:r>
            <a:r>
              <a:rPr lang="en-US" u="sng" dirty="0">
                <a:solidFill>
                  <a:srgbClr val="FF0000"/>
                </a:solidFill>
                <a:latin typeface="Ubuntu" panose="020B0504030602030204" pitchFamily="34" charset="0"/>
              </a:rPr>
              <a:t>147,181</a:t>
            </a:r>
            <a:r>
              <a:rPr lang="en-US" dirty="0">
                <a:latin typeface="Ubuntu" panose="020B0504030602030204" pitchFamily="34" charset="0"/>
              </a:rPr>
              <a:t> km</a:t>
            </a:r>
            <a:r>
              <a:rPr lang="en-US" baseline="30000" dirty="0">
                <a:latin typeface="Ubuntu" panose="020B0504030602030204" pitchFamily="34" charset="0"/>
              </a:rPr>
              <a:t>2</a:t>
            </a:r>
            <a:r>
              <a:rPr lang="en-US" dirty="0">
                <a:latin typeface="Ubuntu" panose="020B0504030602030204" pitchFamily="34" charset="0"/>
              </a:rPr>
              <a:t> (56,827 sq mi) </a:t>
            </a:r>
          </a:p>
          <a:p>
            <a:r>
              <a:rPr lang="en-US" dirty="0">
                <a:latin typeface="Ubuntu" panose="020B0504030602030204" pitchFamily="34" charset="0"/>
              </a:rPr>
              <a:t>lies at latitudes </a:t>
            </a:r>
            <a:r>
              <a:rPr lang="en-US" u="sng" dirty="0">
                <a:solidFill>
                  <a:srgbClr val="FF0000"/>
                </a:solidFill>
                <a:latin typeface="Ubuntu" panose="020B0504030602030204" pitchFamily="34" charset="0"/>
                <a:hlinkClick r:id="rId2" tooltip="26th parallel north">
                  <a:extLst>
                    <a:ext uri="{A12FA001-AC4F-418D-AE19-62706E023703}">
                      <ahyp:hlinkClr xmlns:ahyp="http://schemas.microsoft.com/office/drawing/2018/hyperlinkcolor" val="tx"/>
                    </a:ext>
                  </a:extLst>
                </a:hlinkClick>
              </a:rPr>
              <a:t>26° 22</a:t>
            </a:r>
            <a:r>
              <a:rPr lang="en-US" u="sng" dirty="0">
                <a:solidFill>
                  <a:srgbClr val="FF0000"/>
                </a:solidFill>
                <a:latin typeface="Ubuntu" panose="020B0504030602030204" pitchFamily="34" charset="0"/>
              </a:rPr>
              <a:t>’</a:t>
            </a:r>
            <a:r>
              <a:rPr lang="en-US" dirty="0">
                <a:solidFill>
                  <a:srgbClr val="FF0000"/>
                </a:solidFill>
                <a:latin typeface="Ubuntu" panose="020B0504030602030204" pitchFamily="34" charset="0"/>
              </a:rPr>
              <a:t> </a:t>
            </a:r>
            <a:r>
              <a:rPr lang="en-US" dirty="0">
                <a:latin typeface="Ubuntu" panose="020B0504030602030204" pitchFamily="34" charset="0"/>
              </a:rPr>
              <a:t>- </a:t>
            </a:r>
            <a:r>
              <a:rPr lang="en-US" u="sng" dirty="0">
                <a:solidFill>
                  <a:srgbClr val="FF0000"/>
                </a:solidFill>
                <a:latin typeface="Ubuntu" panose="020B0504030602030204" pitchFamily="34" charset="0"/>
                <a:hlinkClick r:id="rId2" tooltip="26th parallel north">
                  <a:extLst>
                    <a:ext uri="{A12FA001-AC4F-418D-AE19-62706E023703}">
                      <ahyp:hlinkClr xmlns:ahyp="http://schemas.microsoft.com/office/drawing/2018/hyperlinkcolor" val="tx"/>
                    </a:ext>
                  </a:extLst>
                </a:hlinkClick>
              </a:rPr>
              <a:t>30° </a:t>
            </a:r>
            <a:r>
              <a:rPr lang="en-US" u="sng" dirty="0">
                <a:solidFill>
                  <a:srgbClr val="FF0000"/>
                </a:solidFill>
                <a:latin typeface="Ubuntu" panose="020B0504030602030204" pitchFamily="34" charset="0"/>
              </a:rPr>
              <a:t>27’</a:t>
            </a:r>
            <a:r>
              <a:rPr lang="en-US" dirty="0">
                <a:latin typeface="Ubuntu" panose="020B0504030602030204" pitchFamily="34" charset="0"/>
              </a:rPr>
              <a:t>,</a:t>
            </a:r>
          </a:p>
          <a:p>
            <a:r>
              <a:rPr lang="en-US" dirty="0">
                <a:latin typeface="Ubuntu" panose="020B0504030602030204" pitchFamily="34" charset="0"/>
              </a:rPr>
              <a:t> and longitudes </a:t>
            </a:r>
            <a:r>
              <a:rPr lang="en-US" u="sng" dirty="0">
                <a:solidFill>
                  <a:srgbClr val="FF0000"/>
                </a:solidFill>
                <a:latin typeface="Ubuntu" panose="020B0504030602030204" pitchFamily="34" charset="0"/>
                <a:hlinkClick r:id="rId2" tooltip="26th parallel north">
                  <a:extLst>
                    <a:ext uri="{A12FA001-AC4F-418D-AE19-62706E023703}">
                      <ahyp:hlinkClr xmlns:ahyp="http://schemas.microsoft.com/office/drawing/2018/hyperlinkcolor" val="tx"/>
                    </a:ext>
                  </a:extLst>
                </a:hlinkClick>
              </a:rPr>
              <a:t>80° </a:t>
            </a:r>
            <a:r>
              <a:rPr lang="en-US" u="sng" dirty="0">
                <a:solidFill>
                  <a:srgbClr val="FF0000"/>
                </a:solidFill>
                <a:latin typeface="Ubuntu" panose="020B0504030602030204" pitchFamily="34" charset="0"/>
              </a:rPr>
              <a:t>04’</a:t>
            </a:r>
            <a:r>
              <a:rPr lang="en-US" dirty="0">
                <a:solidFill>
                  <a:srgbClr val="FF0000"/>
                </a:solidFill>
                <a:latin typeface="Ubuntu" panose="020B0504030602030204" pitchFamily="34" charset="0"/>
              </a:rPr>
              <a:t> </a:t>
            </a:r>
            <a:r>
              <a:rPr lang="en-US" dirty="0">
                <a:latin typeface="Ubuntu" panose="020B0504030602030204" pitchFamily="34" charset="0"/>
              </a:rPr>
              <a:t>- </a:t>
            </a:r>
            <a:r>
              <a:rPr lang="en-US" u="sng" dirty="0">
                <a:solidFill>
                  <a:srgbClr val="FF0000"/>
                </a:solidFill>
                <a:latin typeface="Ubuntu" panose="020B0504030602030204" pitchFamily="34" charset="0"/>
                <a:hlinkClick r:id="rId2" tooltip="26th parallel north">
                  <a:extLst>
                    <a:ext uri="{A12FA001-AC4F-418D-AE19-62706E023703}">
                      <ahyp:hlinkClr xmlns:ahyp="http://schemas.microsoft.com/office/drawing/2018/hyperlinkcolor" val="tx"/>
                    </a:ext>
                  </a:extLst>
                </a:hlinkClick>
              </a:rPr>
              <a:t>88° </a:t>
            </a:r>
            <a:r>
              <a:rPr lang="en-US" u="sng" dirty="0">
                <a:solidFill>
                  <a:srgbClr val="FF0000"/>
                </a:solidFill>
                <a:latin typeface="Ubuntu" panose="020B0504030602030204" pitchFamily="34" charset="0"/>
              </a:rPr>
              <a:t>12’</a:t>
            </a:r>
            <a:r>
              <a:rPr lang="en-US" dirty="0">
                <a:solidFill>
                  <a:srgbClr val="FF0000"/>
                </a:solidFill>
                <a:latin typeface="Ubuntu" panose="020B0504030602030204" pitchFamily="34" charset="0"/>
              </a:rPr>
              <a:t> E</a:t>
            </a:r>
            <a:endParaRPr lang="en-US" dirty="0">
              <a:latin typeface="Ubuntu" panose="020B0504030602030204" pitchFamily="34" charset="0"/>
            </a:endParaRPr>
          </a:p>
          <a:p>
            <a:r>
              <a:rPr lang="en-US" dirty="0">
                <a:latin typeface="Ubuntu" panose="020B0504030602030204" pitchFamily="34" charset="0"/>
              </a:rPr>
              <a:t>Nepal is  :  </a:t>
            </a:r>
          </a:p>
          <a:p>
            <a:pPr lvl="1"/>
            <a:r>
              <a:rPr lang="en-US" sz="3600" dirty="0">
                <a:latin typeface="Ubuntu" panose="020B0504030602030204" pitchFamily="34" charset="0"/>
              </a:rPr>
              <a:t>0.03% </a:t>
            </a:r>
            <a:r>
              <a:rPr lang="en-US" dirty="0">
                <a:latin typeface="Ubuntu" panose="020B0504030602030204" pitchFamily="34" charset="0"/>
              </a:rPr>
              <a:t>of world </a:t>
            </a:r>
          </a:p>
          <a:p>
            <a:pPr lvl="1"/>
            <a:r>
              <a:rPr lang="en-US" sz="4400" dirty="0">
                <a:latin typeface="Ubuntu" panose="020B0504030602030204" pitchFamily="34" charset="0"/>
              </a:rPr>
              <a:t>0.03% </a:t>
            </a:r>
            <a:r>
              <a:rPr lang="en-US" dirty="0">
                <a:latin typeface="Ubuntu" panose="020B0504030602030204" pitchFamily="34" charset="0"/>
              </a:rPr>
              <a:t>of Asia </a:t>
            </a:r>
          </a:p>
          <a:p>
            <a:pPr lvl="1"/>
            <a:r>
              <a:rPr lang="en-US" sz="3200" dirty="0">
                <a:latin typeface="Ubuntu" panose="020B0504030602030204" pitchFamily="34" charset="0"/>
              </a:rPr>
              <a:t>2.82 % </a:t>
            </a:r>
            <a:r>
              <a:rPr lang="en-US" dirty="0">
                <a:latin typeface="Ubuntu" panose="020B0504030602030204" pitchFamily="34" charset="0"/>
              </a:rPr>
              <a:t>of South Asia </a:t>
            </a:r>
          </a:p>
          <a:p>
            <a:endParaRPr lang="en-US" dirty="0">
              <a:latin typeface="Ubuntu" panose="020B0504030602030204" pitchFamily="34" charset="0"/>
            </a:endParaRPr>
          </a:p>
        </p:txBody>
      </p:sp>
      <p:pic>
        <p:nvPicPr>
          <p:cNvPr id="5" name="Picture 4">
            <a:extLst>
              <a:ext uri="{FF2B5EF4-FFF2-40B4-BE49-F238E27FC236}">
                <a16:creationId xmlns:a16="http://schemas.microsoft.com/office/drawing/2014/main" id="{F9EE9203-5A3A-2668-CE11-CED0E5161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83482">
            <a:off x="15270909" y="6236840"/>
            <a:ext cx="3673995" cy="2052538"/>
          </a:xfrm>
          <a:prstGeom prst="rect">
            <a:avLst/>
          </a:prstGeom>
          <a:ln>
            <a:noFill/>
          </a:ln>
          <a:effectLst>
            <a:softEdge rad="112500"/>
          </a:effectLst>
        </p:spPr>
      </p:pic>
      <p:pic>
        <p:nvPicPr>
          <p:cNvPr id="2050" name="Picture 2" descr="Map of Nepal showing new provincial boundaries (adapted by the authors... |  Download Scientific Diagram">
            <a:extLst>
              <a:ext uri="{FF2B5EF4-FFF2-40B4-BE49-F238E27FC236}">
                <a16:creationId xmlns:a16="http://schemas.microsoft.com/office/drawing/2014/main" id="{72359DF2-4AC2-2ADE-8076-DF960F06A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5885" y="2874415"/>
            <a:ext cx="5309431" cy="31544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BF599CC1-137F-CD2C-C04D-A9C2353BE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4246" y="4451628"/>
            <a:ext cx="485244" cy="592227"/>
          </a:xfrm>
          <a:prstGeom prst="rect">
            <a:avLst/>
          </a:prstGeom>
        </p:spPr>
      </p:pic>
    </p:spTree>
    <p:extLst>
      <p:ext uri="{BB962C8B-B14F-4D97-AF65-F5344CB8AC3E}">
        <p14:creationId xmlns:p14="http://schemas.microsoft.com/office/powerpoint/2010/main" val="1634182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53CFC-DB5A-1815-E06B-00E04689E677}"/>
              </a:ext>
            </a:extLst>
          </p:cNvPr>
          <p:cNvSpPr>
            <a:spLocks noGrp="1"/>
          </p:cNvSpPr>
          <p:nvPr>
            <p:ph type="title"/>
          </p:nvPr>
        </p:nvSpPr>
        <p:spPr>
          <a:xfrm>
            <a:off x="7570033" y="934753"/>
            <a:ext cx="4967990" cy="5451059"/>
          </a:xfrm>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Apple storage </a:t>
            </a:r>
            <a:b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br>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in </a:t>
            </a:r>
            <a:b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br>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Nepal </a:t>
            </a:r>
            <a:endParaRPr lang="en-US" sz="7200" dirty="0"/>
          </a:p>
        </p:txBody>
      </p:sp>
      <p:pic>
        <p:nvPicPr>
          <p:cNvPr id="5" name="Content Placeholder 4">
            <a:extLst>
              <a:ext uri="{FF2B5EF4-FFF2-40B4-BE49-F238E27FC236}">
                <a16:creationId xmlns:a16="http://schemas.microsoft.com/office/drawing/2014/main" id="{60680436-815B-D785-C690-9F942B4141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744" y="141189"/>
            <a:ext cx="6820525" cy="6557005"/>
          </a:xfrm>
        </p:spPr>
      </p:pic>
    </p:spTree>
    <p:extLst>
      <p:ext uri="{BB962C8B-B14F-4D97-AF65-F5344CB8AC3E}">
        <p14:creationId xmlns:p14="http://schemas.microsoft.com/office/powerpoint/2010/main" val="27599278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B5AD8-9705-C803-F796-652753F5A3DF}"/>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C4487B9F-1078-2409-6B12-045D351DB3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9012631" cy="5990705"/>
          </a:xfrm>
        </p:spPr>
      </p:pic>
      <p:sp>
        <p:nvSpPr>
          <p:cNvPr id="10" name="TextBox 9">
            <a:extLst>
              <a:ext uri="{FF2B5EF4-FFF2-40B4-BE49-F238E27FC236}">
                <a16:creationId xmlns:a16="http://schemas.microsoft.com/office/drawing/2014/main" id="{BC40BE06-00B9-5F40-7DF5-88F2C2174B27}"/>
              </a:ext>
            </a:extLst>
          </p:cNvPr>
          <p:cNvSpPr txBox="1"/>
          <p:nvPr/>
        </p:nvSpPr>
        <p:spPr>
          <a:xfrm>
            <a:off x="9970751" y="3084773"/>
            <a:ext cx="2341169" cy="1384995"/>
          </a:xfrm>
          <a:prstGeom prst="rect">
            <a:avLst/>
          </a:prstGeom>
          <a:noFill/>
        </p:spPr>
        <p:txBody>
          <a:bodyPr wrap="square" rtlCol="0">
            <a:spAutoFit/>
          </a:bodyPr>
          <a:lstStyle/>
          <a:p>
            <a: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Ordinary </a:t>
            </a:r>
          </a:p>
          <a:p>
            <a: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Storage </a:t>
            </a:r>
          </a:p>
          <a:p>
            <a: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System </a:t>
            </a:r>
          </a:p>
        </p:txBody>
      </p:sp>
    </p:spTree>
    <p:extLst>
      <p:ext uri="{BB962C8B-B14F-4D97-AF65-F5344CB8AC3E}">
        <p14:creationId xmlns:p14="http://schemas.microsoft.com/office/powerpoint/2010/main" val="3109779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4BE4-D833-EA4C-AEA8-D76E43D9530A}"/>
              </a:ext>
            </a:extLst>
          </p:cNvPr>
          <p:cNvSpPr>
            <a:spLocks noGrp="1"/>
          </p:cNvSpPr>
          <p:nvPr>
            <p:ph type="title"/>
          </p:nvPr>
        </p:nvSpPr>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Apple Storage…. </a:t>
            </a:r>
          </a:p>
        </p:txBody>
      </p:sp>
      <p:pic>
        <p:nvPicPr>
          <p:cNvPr id="7" name="Content Placeholder 6">
            <a:extLst>
              <a:ext uri="{FF2B5EF4-FFF2-40B4-BE49-F238E27FC236}">
                <a16:creationId xmlns:a16="http://schemas.microsoft.com/office/drawing/2014/main" id="{B10B19AD-6DE4-CBE0-3B41-B4D31A1D98F8}"/>
              </a:ext>
            </a:extLst>
          </p:cNvPr>
          <p:cNvPicPr>
            <a:picLocks noGrp="1" noChangeAspect="1"/>
          </p:cNvPicPr>
          <p:nvPr>
            <p:ph idx="1"/>
          </p:nvPr>
        </p:nvPicPr>
        <p:blipFill rotWithShape="1">
          <a:blip r:embed="rId2"/>
          <a:srcRect b="11070"/>
          <a:stretch/>
        </p:blipFill>
        <p:spPr>
          <a:xfrm>
            <a:off x="5190969" y="3614427"/>
            <a:ext cx="6456342" cy="28316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FE5E7A7A-AFD2-7186-F5E6-65E65CCE32AC}"/>
              </a:ext>
            </a:extLst>
          </p:cNvPr>
          <p:cNvPicPr>
            <a:picLocks noChangeAspect="1"/>
          </p:cNvPicPr>
          <p:nvPr/>
        </p:nvPicPr>
        <p:blipFill>
          <a:blip r:embed="rId3"/>
          <a:stretch>
            <a:fillRect/>
          </a:stretch>
        </p:blipFill>
        <p:spPr>
          <a:xfrm>
            <a:off x="838200" y="1825625"/>
            <a:ext cx="5257800" cy="2313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70B04348-B10B-6FE7-5AEF-16FF0605624D}"/>
              </a:ext>
            </a:extLst>
          </p:cNvPr>
          <p:cNvSpPr txBox="1"/>
          <p:nvPr/>
        </p:nvSpPr>
        <p:spPr>
          <a:xfrm>
            <a:off x="6140970" y="2197638"/>
            <a:ext cx="4227226" cy="646331"/>
          </a:xfrm>
          <a:prstGeom prst="rect">
            <a:avLst/>
          </a:prstGeom>
          <a:noFill/>
        </p:spPr>
        <p:txBody>
          <a:bodyPr wrap="square" rtlCol="0">
            <a:spAutoFit/>
          </a:bodyPr>
          <a:lstStyle/>
          <a:p>
            <a:r>
              <a:rPr lang="en-US" sz="3600" dirty="0">
                <a:latin typeface="Cooper Black" panose="0208090404030B020404" pitchFamily="18" charset="0"/>
              </a:rPr>
              <a:t>Cold Storage </a:t>
            </a:r>
          </a:p>
        </p:txBody>
      </p:sp>
      <p:sp>
        <p:nvSpPr>
          <p:cNvPr id="9" name="TextBox 8">
            <a:extLst>
              <a:ext uri="{FF2B5EF4-FFF2-40B4-BE49-F238E27FC236}">
                <a16:creationId xmlns:a16="http://schemas.microsoft.com/office/drawing/2014/main" id="{A70A33DB-D490-9E41-65C0-55E70D344A43}"/>
              </a:ext>
            </a:extLst>
          </p:cNvPr>
          <p:cNvSpPr txBox="1"/>
          <p:nvPr/>
        </p:nvSpPr>
        <p:spPr>
          <a:xfrm>
            <a:off x="1555854" y="4862952"/>
            <a:ext cx="3822491" cy="1200329"/>
          </a:xfrm>
          <a:prstGeom prst="rect">
            <a:avLst/>
          </a:prstGeom>
          <a:noFill/>
        </p:spPr>
        <p:txBody>
          <a:bodyPr wrap="square" rtlCol="0">
            <a:spAutoFit/>
          </a:bodyPr>
          <a:lstStyle/>
          <a:p>
            <a:r>
              <a:rPr lang="en-US" sz="3600" dirty="0">
                <a:latin typeface="Cooper Black" panose="0208090404030B020404" pitchFamily="18" charset="0"/>
              </a:rPr>
              <a:t>Traditional Cellar Storage </a:t>
            </a:r>
          </a:p>
        </p:txBody>
      </p:sp>
    </p:spTree>
    <p:extLst>
      <p:ext uri="{BB962C8B-B14F-4D97-AF65-F5344CB8AC3E}">
        <p14:creationId xmlns:p14="http://schemas.microsoft.com/office/powerpoint/2010/main" val="19908935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147AE-CFCE-C4CF-9652-D55B7E2A751C}"/>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Production Areas:</a:t>
            </a:r>
          </a:p>
        </p:txBody>
      </p:sp>
      <p:graphicFrame>
        <p:nvGraphicFramePr>
          <p:cNvPr id="6" name="Diagram 5">
            <a:extLst>
              <a:ext uri="{FF2B5EF4-FFF2-40B4-BE49-F238E27FC236}">
                <a16:creationId xmlns:a16="http://schemas.microsoft.com/office/drawing/2014/main" id="{7A33FCC9-D37C-A882-75B2-78BB148CF926}"/>
              </a:ext>
            </a:extLst>
          </p:cNvPr>
          <p:cNvGraphicFramePr/>
          <p:nvPr>
            <p:extLst>
              <p:ext uri="{D42A27DB-BD31-4B8C-83A1-F6EECF244321}">
                <p14:modId xmlns:p14="http://schemas.microsoft.com/office/powerpoint/2010/main" val="1949889861"/>
              </p:ext>
            </p:extLst>
          </p:nvPr>
        </p:nvGraphicFramePr>
        <p:xfrm>
          <a:off x="907472" y="1218429"/>
          <a:ext cx="854132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B1159ABB-692E-68A1-1D9D-9B726E7BDA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56137" y="5335101"/>
            <a:ext cx="3185023" cy="17541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258A64AE-0277-C694-10B8-799E14BCED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66063" y="2666042"/>
            <a:ext cx="4572933" cy="3425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7CA03640-8AC0-28EE-26F9-F4C44B1D2A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25514" y="4801468"/>
            <a:ext cx="4933335" cy="3445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887254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21E8-0E8D-5DF6-0C00-B20E6D5C7B19}"/>
              </a:ext>
            </a:extLst>
          </p:cNvPr>
          <p:cNvSpPr>
            <a:spLocks noGrp="1"/>
          </p:cNvSpPr>
          <p:nvPr>
            <p:ph type="title"/>
          </p:nvPr>
        </p:nvSpPr>
        <p:spPr/>
        <p:txBody>
          <a:bodyPr>
            <a:norm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Government Initiatives:</a:t>
            </a:r>
          </a:p>
        </p:txBody>
      </p:sp>
      <p:sp>
        <p:nvSpPr>
          <p:cNvPr id="3" name="Content Placeholder 2">
            <a:extLst>
              <a:ext uri="{FF2B5EF4-FFF2-40B4-BE49-F238E27FC236}">
                <a16:creationId xmlns:a16="http://schemas.microsoft.com/office/drawing/2014/main" id="{D7EC7884-D502-C5FF-89C6-816862F2EBA1}"/>
              </a:ext>
            </a:extLst>
          </p:cNvPr>
          <p:cNvSpPr>
            <a:spLocks noGrp="1"/>
          </p:cNvSpPr>
          <p:nvPr>
            <p:ph idx="1"/>
          </p:nvPr>
        </p:nvSpPr>
        <p:spPr>
          <a:xfrm>
            <a:off x="838201" y="1825625"/>
            <a:ext cx="5800452" cy="4351338"/>
          </a:xfrm>
        </p:spPr>
        <p:txBody>
          <a:bodyPr>
            <a:normAutofit fontScale="92500" lnSpcReduction="10000"/>
          </a:bodyPr>
          <a:lstStyle/>
          <a:p>
            <a:r>
              <a:rPr lang="en-US" sz="4400" b="1" dirty="0">
                <a:solidFill>
                  <a:srgbClr val="FF0000"/>
                </a:solidFill>
                <a:latin typeface="Ubuntu" panose="020B0504030602030204" pitchFamily="34" charset="0"/>
              </a:rPr>
              <a:t>Subsidies</a:t>
            </a:r>
            <a:r>
              <a:rPr lang="en-US" sz="4400" b="1" dirty="0">
                <a:latin typeface="Ubuntu" panose="020B0504030602030204" pitchFamily="34" charset="0"/>
              </a:rPr>
              <a:t>:</a:t>
            </a:r>
          </a:p>
          <a:p>
            <a:pPr lvl="1"/>
            <a:r>
              <a:rPr lang="en-US" sz="4000" b="1" dirty="0">
                <a:latin typeface="Ubuntu" panose="020B0504030602030204" pitchFamily="34" charset="0"/>
              </a:rPr>
              <a:t> $5 million allocated for cold storage construction (2022)</a:t>
            </a:r>
          </a:p>
          <a:p>
            <a:r>
              <a:rPr lang="en-US" sz="4400" b="1" dirty="0">
                <a:solidFill>
                  <a:srgbClr val="FF0000"/>
                </a:solidFill>
                <a:latin typeface="Ubuntu" panose="020B0504030602030204" pitchFamily="34" charset="0"/>
              </a:rPr>
              <a:t>Training programs</a:t>
            </a:r>
            <a:r>
              <a:rPr lang="en-US" sz="4400" b="1" dirty="0">
                <a:latin typeface="Ubuntu" panose="020B0504030602030204" pitchFamily="34" charset="0"/>
              </a:rPr>
              <a:t>: </a:t>
            </a:r>
          </a:p>
          <a:p>
            <a:pPr lvl="1"/>
            <a:r>
              <a:rPr lang="en-US" sz="4000" b="1" dirty="0">
                <a:latin typeface="Ubuntu" panose="020B0504030602030204" pitchFamily="34" charset="0"/>
              </a:rPr>
              <a:t>10,000 farmers trained in post-harvest management</a:t>
            </a:r>
          </a:p>
        </p:txBody>
      </p:sp>
      <p:pic>
        <p:nvPicPr>
          <p:cNvPr id="5" name="Graphic 4">
            <a:extLst>
              <a:ext uri="{FF2B5EF4-FFF2-40B4-BE49-F238E27FC236}">
                <a16:creationId xmlns:a16="http://schemas.microsoft.com/office/drawing/2014/main" id="{CB3C0A47-3F4A-25F6-78FD-88DAA085A1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337" y="2590018"/>
            <a:ext cx="892218" cy="892218"/>
          </a:xfrm>
          <a:prstGeom prst="rect">
            <a:avLst/>
          </a:prstGeom>
        </p:spPr>
      </p:pic>
      <p:pic>
        <p:nvPicPr>
          <p:cNvPr id="7" name="Graphic 6">
            <a:extLst>
              <a:ext uri="{FF2B5EF4-FFF2-40B4-BE49-F238E27FC236}">
                <a16:creationId xmlns:a16="http://schemas.microsoft.com/office/drawing/2014/main" id="{74112306-4AB2-4C5F-4F06-749E19F93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0981" y="4722617"/>
            <a:ext cx="724574" cy="724574"/>
          </a:xfrm>
          <a:prstGeom prst="rect">
            <a:avLst/>
          </a:prstGeom>
        </p:spPr>
      </p:pic>
      <p:pic>
        <p:nvPicPr>
          <p:cNvPr id="2050" name="Picture 2" descr="Agricultural subsidies: Are they effective? - The Himalayan Times ...">
            <a:extLst>
              <a:ext uri="{FF2B5EF4-FFF2-40B4-BE49-F238E27FC236}">
                <a16:creationId xmlns:a16="http://schemas.microsoft.com/office/drawing/2014/main" id="{7EE712DC-3363-BB6E-48F6-788E4BE12B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6123" y="1966585"/>
            <a:ext cx="5125761" cy="38250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6968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6B97-78E2-A7C1-0B7B-F62716228CE5}"/>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Challenges in Storage</a:t>
            </a:r>
          </a:p>
        </p:txBody>
      </p:sp>
      <p:sp>
        <p:nvSpPr>
          <p:cNvPr id="3" name="Content Placeholder 2">
            <a:extLst>
              <a:ext uri="{FF2B5EF4-FFF2-40B4-BE49-F238E27FC236}">
                <a16:creationId xmlns:a16="http://schemas.microsoft.com/office/drawing/2014/main" id="{2133E996-905D-C8D2-C5D7-582E12C19928}"/>
              </a:ext>
            </a:extLst>
          </p:cNvPr>
          <p:cNvSpPr>
            <a:spLocks noGrp="1"/>
          </p:cNvSpPr>
          <p:nvPr>
            <p:ph idx="1"/>
          </p:nvPr>
        </p:nvSpPr>
        <p:spPr>
          <a:xfrm>
            <a:off x="838200" y="1825625"/>
            <a:ext cx="7335982" cy="4351338"/>
          </a:xfrm>
        </p:spPr>
        <p:txBody>
          <a:bodyPr>
            <a:normAutofit/>
          </a:bodyPr>
          <a:lstStyle/>
          <a:p>
            <a:r>
              <a:rPr lang="en-US" sz="4000" b="1" dirty="0">
                <a:solidFill>
                  <a:srgbClr val="FF0000"/>
                </a:solidFill>
              </a:rPr>
              <a:t>Infrastructure</a:t>
            </a:r>
            <a:r>
              <a:rPr lang="en-US" sz="4000" b="1" dirty="0"/>
              <a:t>:</a:t>
            </a:r>
          </a:p>
          <a:p>
            <a:pPr lvl="1"/>
            <a:r>
              <a:rPr lang="en-US" sz="3600" b="1" dirty="0"/>
              <a:t>Cold storage deficit: </a:t>
            </a:r>
          </a:p>
          <a:p>
            <a:pPr lvl="2"/>
            <a:r>
              <a:rPr lang="en-US" sz="3200" b="1" dirty="0"/>
              <a:t>40,000 metric tons</a:t>
            </a:r>
          </a:p>
          <a:p>
            <a:pPr marL="914400" lvl="2" indent="0">
              <a:buNone/>
            </a:pPr>
            <a:endParaRPr lang="en-US" sz="3200" b="1" dirty="0"/>
          </a:p>
          <a:p>
            <a:pPr lvl="1"/>
            <a:r>
              <a:rPr lang="en-US" sz="3600" b="1" dirty="0"/>
              <a:t>Post-harvest losses: </a:t>
            </a:r>
          </a:p>
          <a:p>
            <a:pPr lvl="2"/>
            <a:r>
              <a:rPr lang="en-US" sz="3200" b="1" dirty="0"/>
              <a:t>25% of total </a:t>
            </a:r>
          </a:p>
          <a:p>
            <a:pPr marL="914400" lvl="2" indent="0">
              <a:buNone/>
            </a:pPr>
            <a:r>
              <a:rPr lang="en-US" sz="3200" b="1" dirty="0"/>
              <a:t>production</a:t>
            </a:r>
          </a:p>
        </p:txBody>
      </p:sp>
      <p:pic>
        <p:nvPicPr>
          <p:cNvPr id="3074" name="Picture 2" descr="Penn State scientists to explore postharvest fruit rot - Fruit ...">
            <a:extLst>
              <a:ext uri="{FF2B5EF4-FFF2-40B4-BE49-F238E27FC236}">
                <a16:creationId xmlns:a16="http://schemas.microsoft.com/office/drawing/2014/main" id="{2843F517-0CFC-D839-A08D-35F1E1F32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4182" y="3429000"/>
            <a:ext cx="3668672" cy="27479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Rotten Mangoes Organic Manure Preparation Brasilia Stock Photo 2000087735 |  Shutterstock">
            <a:extLst>
              <a:ext uri="{FF2B5EF4-FFF2-40B4-BE49-F238E27FC236}">
                <a16:creationId xmlns:a16="http://schemas.microsoft.com/office/drawing/2014/main" id="{DB5501E1-60DE-4BEC-D1BF-DCDC54572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952" b="13463"/>
          <a:stretch/>
        </p:blipFill>
        <p:spPr bwMode="auto">
          <a:xfrm>
            <a:off x="5723092" y="1831116"/>
            <a:ext cx="2943616" cy="24958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2695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9D09-5327-1925-4517-0FD6560F6EF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F277FFA-C2F7-4F5A-0AC2-33014335E648}"/>
              </a:ext>
            </a:extLst>
          </p:cNvPr>
          <p:cNvSpPr>
            <a:spLocks noGrp="1"/>
          </p:cNvSpPr>
          <p:nvPr>
            <p:ph idx="1"/>
          </p:nvPr>
        </p:nvSpPr>
        <p:spPr>
          <a:xfrm>
            <a:off x="533400" y="1825625"/>
            <a:ext cx="5562600" cy="4351338"/>
          </a:xfrm>
        </p:spPr>
        <p:txBody>
          <a:bodyPr>
            <a:normAutofit fontScale="92500" lnSpcReduction="20000"/>
          </a:bodyPr>
          <a:lstStyle/>
          <a:p>
            <a:r>
              <a:rPr lang="en-US" sz="4800" b="1" dirty="0">
                <a:solidFill>
                  <a:srgbClr val="FF0000"/>
                </a:solidFill>
              </a:rPr>
              <a:t>Energy Supply</a:t>
            </a:r>
            <a:r>
              <a:rPr lang="en-US" sz="4800" b="1" dirty="0"/>
              <a:t>:</a:t>
            </a:r>
          </a:p>
          <a:p>
            <a:pPr lvl="1"/>
            <a:r>
              <a:rPr lang="en-US" sz="4400" b="1" dirty="0"/>
              <a:t>30% of cold storage facilities face frequent power outages</a:t>
            </a:r>
          </a:p>
          <a:p>
            <a:r>
              <a:rPr lang="en-US" sz="4800" b="1" dirty="0">
                <a:solidFill>
                  <a:srgbClr val="FF0000"/>
                </a:solidFill>
              </a:rPr>
              <a:t>Technology Adoption</a:t>
            </a:r>
            <a:r>
              <a:rPr lang="en-US" sz="4800" b="1" dirty="0"/>
              <a:t>:</a:t>
            </a:r>
          </a:p>
          <a:p>
            <a:pPr lvl="1"/>
            <a:r>
              <a:rPr lang="en-US" sz="4400" b="1" dirty="0"/>
              <a:t>Modern storage technology adoption rate: 20%</a:t>
            </a:r>
          </a:p>
          <a:p>
            <a:endParaRPr lang="en-US" sz="4400" dirty="0"/>
          </a:p>
        </p:txBody>
      </p:sp>
      <p:pic>
        <p:nvPicPr>
          <p:cNvPr id="5" name="Picture 4">
            <a:extLst>
              <a:ext uri="{FF2B5EF4-FFF2-40B4-BE49-F238E27FC236}">
                <a16:creationId xmlns:a16="http://schemas.microsoft.com/office/drawing/2014/main" id="{68EB4DB7-F995-C725-5C37-A66248E5D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773" y="2038350"/>
            <a:ext cx="6219228" cy="4138613"/>
          </a:xfrm>
          <a:prstGeom prst="round2DiagRect">
            <a:avLst>
              <a:gd name="adj1" fmla="val 50000"/>
              <a:gd name="adj2" fmla="val 22421"/>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553424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DBA6-4D33-A00C-E532-7A62B7374D29}"/>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Challenges in Storage (</a:t>
            </a:r>
            <a:r>
              <a:rPr lang="en-US" b="1" dirty="0" err="1">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a:t>
            </a:r>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t>
            </a:r>
          </a:p>
        </p:txBody>
      </p:sp>
      <p:sp>
        <p:nvSpPr>
          <p:cNvPr id="3" name="Content Placeholder 2">
            <a:extLst>
              <a:ext uri="{FF2B5EF4-FFF2-40B4-BE49-F238E27FC236}">
                <a16:creationId xmlns:a16="http://schemas.microsoft.com/office/drawing/2014/main" id="{67D59A1C-1143-9CDC-4DFD-24EC89B9C98A}"/>
              </a:ext>
            </a:extLst>
          </p:cNvPr>
          <p:cNvSpPr>
            <a:spLocks noGrp="1"/>
          </p:cNvSpPr>
          <p:nvPr>
            <p:ph idx="1"/>
          </p:nvPr>
        </p:nvSpPr>
        <p:spPr>
          <a:xfrm>
            <a:off x="838200" y="1825625"/>
            <a:ext cx="4419600" cy="4351338"/>
          </a:xfrm>
        </p:spPr>
        <p:txBody>
          <a:bodyPr>
            <a:normAutofit lnSpcReduction="10000"/>
          </a:bodyPr>
          <a:lstStyle/>
          <a:p>
            <a:r>
              <a:rPr lang="en-US" sz="4000" b="1" dirty="0">
                <a:solidFill>
                  <a:srgbClr val="FF0000"/>
                </a:solidFill>
              </a:rPr>
              <a:t>Logistics</a:t>
            </a:r>
            <a:r>
              <a:rPr lang="en-US" sz="4000" b="1" dirty="0"/>
              <a:t>:</a:t>
            </a:r>
          </a:p>
          <a:p>
            <a:pPr lvl="1"/>
            <a:r>
              <a:rPr lang="en-US" sz="3600" b="1" dirty="0"/>
              <a:t>40% of rural road connectivity</a:t>
            </a:r>
          </a:p>
          <a:p>
            <a:r>
              <a:rPr lang="en-US" sz="4000" b="1" dirty="0">
                <a:solidFill>
                  <a:srgbClr val="FF0000"/>
                </a:solidFill>
              </a:rPr>
              <a:t>Supply Chains</a:t>
            </a:r>
            <a:r>
              <a:rPr lang="en-US" sz="4000" b="1" dirty="0"/>
              <a:t>:</a:t>
            </a:r>
          </a:p>
          <a:p>
            <a:pPr lvl="1"/>
            <a:r>
              <a:rPr lang="en-US" sz="3600" b="1" dirty="0"/>
              <a:t>25% increase in private sector investments in agribusinesses</a:t>
            </a:r>
          </a:p>
        </p:txBody>
      </p:sp>
      <p:pic>
        <p:nvPicPr>
          <p:cNvPr id="4098" name="Picture 2">
            <a:extLst>
              <a:ext uri="{FF2B5EF4-FFF2-40B4-BE49-F238E27FC236}">
                <a16:creationId xmlns:a16="http://schemas.microsoft.com/office/drawing/2014/main" id="{D3BD1A58-244E-7F4C-E40B-064F84E1D7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89"/>
          <a:stretch/>
        </p:blipFill>
        <p:spPr bwMode="auto">
          <a:xfrm>
            <a:off x="5419480" y="1892298"/>
            <a:ext cx="6562970" cy="43513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78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294D-59CE-5646-ACB0-E00C4A022AA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42818BC-DE71-6003-AEA8-FC156EB09E7B}"/>
              </a:ext>
            </a:extLst>
          </p:cNvPr>
          <p:cNvSpPr>
            <a:spLocks noGrp="1"/>
          </p:cNvSpPr>
          <p:nvPr>
            <p:ph idx="1"/>
          </p:nvPr>
        </p:nvSpPr>
        <p:spPr>
          <a:xfrm>
            <a:off x="838200" y="1825625"/>
            <a:ext cx="4533900" cy="4351338"/>
          </a:xfrm>
        </p:spPr>
        <p:txBody>
          <a:bodyPr>
            <a:normAutofit lnSpcReduction="10000"/>
          </a:bodyPr>
          <a:lstStyle/>
          <a:p>
            <a:r>
              <a:rPr lang="en-US" sz="3600" b="1" dirty="0">
                <a:solidFill>
                  <a:srgbClr val="FF0000"/>
                </a:solidFill>
              </a:rPr>
              <a:t>Development in Commercial Distribution Market Linkages</a:t>
            </a:r>
            <a:r>
              <a:rPr lang="en-US" sz="3600" b="1" dirty="0"/>
              <a:t>:</a:t>
            </a:r>
          </a:p>
          <a:p>
            <a:pPr lvl="1"/>
            <a:r>
              <a:rPr lang="en-US" sz="3200" b="1" dirty="0"/>
              <a:t>150 collection centers established</a:t>
            </a:r>
          </a:p>
          <a:p>
            <a:pPr lvl="1"/>
            <a:r>
              <a:rPr lang="en-US" sz="3200" b="1" dirty="0"/>
              <a:t>200 cooperatives involved in distribution</a:t>
            </a:r>
          </a:p>
          <a:p>
            <a:endParaRPr lang="en-US" sz="3200" dirty="0"/>
          </a:p>
        </p:txBody>
      </p:sp>
      <p:pic>
        <p:nvPicPr>
          <p:cNvPr id="5" name="Picture 4">
            <a:extLst>
              <a:ext uri="{FF2B5EF4-FFF2-40B4-BE49-F238E27FC236}">
                <a16:creationId xmlns:a16="http://schemas.microsoft.com/office/drawing/2014/main" id="{A8B0A2ED-9827-5AFC-1971-2EF4F3692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244" y="2095500"/>
            <a:ext cx="6527544" cy="38806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330982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97A2-AF8D-6BCE-0360-85BBDE88A72B}"/>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Challenges in Storage (</a:t>
            </a:r>
            <a:r>
              <a:rPr lang="en-US" b="1" dirty="0" err="1">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a:t>
            </a:r>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t>
            </a:r>
          </a:p>
        </p:txBody>
      </p:sp>
      <p:sp>
        <p:nvSpPr>
          <p:cNvPr id="3" name="Content Placeholder 2">
            <a:extLst>
              <a:ext uri="{FF2B5EF4-FFF2-40B4-BE49-F238E27FC236}">
                <a16:creationId xmlns:a16="http://schemas.microsoft.com/office/drawing/2014/main" id="{E3861718-2FA2-9E0D-F4BA-2E2D1AD192B3}"/>
              </a:ext>
            </a:extLst>
          </p:cNvPr>
          <p:cNvSpPr>
            <a:spLocks noGrp="1"/>
          </p:cNvSpPr>
          <p:nvPr>
            <p:ph idx="1"/>
          </p:nvPr>
        </p:nvSpPr>
        <p:spPr>
          <a:xfrm>
            <a:off x="838200" y="1616075"/>
            <a:ext cx="4603129" cy="3414861"/>
          </a:xfrm>
        </p:spPr>
        <p:txBody>
          <a:bodyPr>
            <a:normAutofit/>
          </a:bodyPr>
          <a:lstStyle/>
          <a:p>
            <a:r>
              <a:rPr lang="en-US" sz="3600" b="1" dirty="0">
                <a:solidFill>
                  <a:srgbClr val="FF0000"/>
                </a:solidFill>
              </a:rPr>
              <a:t>Export Potential</a:t>
            </a:r>
            <a:r>
              <a:rPr lang="en-US" sz="3600" b="1" dirty="0"/>
              <a:t>:</a:t>
            </a:r>
          </a:p>
          <a:p>
            <a:pPr lvl="1"/>
            <a:r>
              <a:rPr lang="en-US" sz="3200" b="1" dirty="0"/>
              <a:t>Export value: $50 million for high-value crops (2023)</a:t>
            </a:r>
          </a:p>
          <a:p>
            <a:pPr lvl="1"/>
            <a:r>
              <a:rPr lang="en-US" sz="3200" b="1" dirty="0"/>
              <a:t>Major export markets: India, China, and the Middle East</a:t>
            </a:r>
          </a:p>
        </p:txBody>
      </p:sp>
      <p:pic>
        <p:nvPicPr>
          <p:cNvPr id="5" name="Picture 4">
            <a:extLst>
              <a:ext uri="{FF2B5EF4-FFF2-40B4-BE49-F238E27FC236}">
                <a16:creationId xmlns:a16="http://schemas.microsoft.com/office/drawing/2014/main" id="{588DC06F-48FA-758D-AEF2-DA316DDB0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329" y="1809750"/>
            <a:ext cx="6349378" cy="2952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54EB24CB-11BD-0D2F-D7E1-C34259779920}"/>
              </a:ext>
            </a:extLst>
          </p:cNvPr>
          <p:cNvSpPr txBox="1"/>
          <p:nvPr/>
        </p:nvSpPr>
        <p:spPr>
          <a:xfrm>
            <a:off x="990600" y="5030936"/>
            <a:ext cx="11201400" cy="1754326"/>
          </a:xfrm>
          <a:prstGeom prst="rect">
            <a:avLst/>
          </a:prstGeom>
          <a:noFill/>
        </p:spPr>
        <p:txBody>
          <a:bodyPr wrap="square">
            <a:spAutoFit/>
          </a:bodyPr>
          <a:lstStyle/>
          <a:p>
            <a:r>
              <a:rPr lang="en-US" sz="3600" b="1" dirty="0">
                <a:solidFill>
                  <a:srgbClr val="FF0000"/>
                </a:solidFill>
              </a:rPr>
              <a:t>Export barriers</a:t>
            </a:r>
            <a:r>
              <a:rPr lang="en-US" sz="3600" b="1" dirty="0"/>
              <a:t>:   </a:t>
            </a:r>
            <a:r>
              <a:rPr lang="en-US" sz="3200" b="1" dirty="0"/>
              <a:t>20% of potential exports blocked due to regulatory issues .</a:t>
            </a:r>
            <a:r>
              <a:rPr lang="en-US" sz="3600" b="1" dirty="0"/>
              <a:t>Being land locked Country also plays a vital role as Challenge in Export and Storage </a:t>
            </a:r>
          </a:p>
        </p:txBody>
      </p:sp>
    </p:spTree>
    <p:extLst>
      <p:ext uri="{BB962C8B-B14F-4D97-AF65-F5344CB8AC3E}">
        <p14:creationId xmlns:p14="http://schemas.microsoft.com/office/powerpoint/2010/main" val="33013381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3D3E-D504-8029-51A6-0042C04D8390}"/>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Geography (cont..)</a:t>
            </a:r>
          </a:p>
        </p:txBody>
      </p:sp>
      <p:sp>
        <p:nvSpPr>
          <p:cNvPr id="3" name="Content Placeholder 2">
            <a:extLst>
              <a:ext uri="{FF2B5EF4-FFF2-40B4-BE49-F238E27FC236}">
                <a16:creationId xmlns:a16="http://schemas.microsoft.com/office/drawing/2014/main" id="{1A05527E-9D41-237F-0B0D-5938250A0390}"/>
              </a:ext>
            </a:extLst>
          </p:cNvPr>
          <p:cNvSpPr>
            <a:spLocks noGrp="1"/>
          </p:cNvSpPr>
          <p:nvPr>
            <p:ph idx="1"/>
          </p:nvPr>
        </p:nvSpPr>
        <p:spPr/>
        <p:txBody>
          <a:bodyPr>
            <a:normAutofit lnSpcReduction="10000"/>
          </a:bodyPr>
          <a:lstStyle/>
          <a:p>
            <a:r>
              <a:rPr lang="en-US" b="1" dirty="0"/>
              <a:t>1127 km from Bay of Bengal (nearest sea contact) </a:t>
            </a:r>
          </a:p>
          <a:p>
            <a:r>
              <a:rPr lang="en-US" b="1" dirty="0"/>
              <a:t> Surrounded by : </a:t>
            </a:r>
          </a:p>
          <a:p>
            <a:pPr lvl="1"/>
            <a:r>
              <a:rPr lang="en-US" b="1" dirty="0"/>
              <a:t>South (India)  </a:t>
            </a:r>
          </a:p>
          <a:p>
            <a:pPr lvl="2"/>
            <a:r>
              <a:rPr lang="en-US" b="1" dirty="0"/>
              <a:t>Bihar  </a:t>
            </a:r>
          </a:p>
          <a:p>
            <a:pPr lvl="2"/>
            <a:r>
              <a:rPr lang="en-US" b="1" dirty="0"/>
              <a:t>Uttar Pradesh (U.P.) </a:t>
            </a:r>
          </a:p>
          <a:p>
            <a:pPr lvl="1"/>
            <a:r>
              <a:rPr lang="en-US" b="1" dirty="0"/>
              <a:t>West (India) </a:t>
            </a:r>
          </a:p>
          <a:p>
            <a:pPr lvl="2"/>
            <a:r>
              <a:rPr lang="en-US" b="1" dirty="0" err="1"/>
              <a:t>Uttrakhand</a:t>
            </a:r>
            <a:r>
              <a:rPr lang="en-US" b="1" dirty="0"/>
              <a:t> </a:t>
            </a:r>
          </a:p>
          <a:p>
            <a:pPr lvl="1"/>
            <a:r>
              <a:rPr lang="en-US" b="1" dirty="0"/>
              <a:t>East (India) </a:t>
            </a:r>
          </a:p>
          <a:p>
            <a:pPr lvl="2"/>
            <a:r>
              <a:rPr lang="en-US" b="1" dirty="0"/>
              <a:t>West Bengal </a:t>
            </a:r>
          </a:p>
          <a:p>
            <a:pPr lvl="2"/>
            <a:r>
              <a:rPr lang="en-US" b="1" dirty="0" err="1"/>
              <a:t>Sikkin</a:t>
            </a:r>
            <a:r>
              <a:rPr lang="en-US" b="1" dirty="0"/>
              <a:t> </a:t>
            </a:r>
          </a:p>
          <a:p>
            <a:pPr lvl="1"/>
            <a:r>
              <a:rPr lang="en-US" b="1" dirty="0"/>
              <a:t>North (China) </a:t>
            </a:r>
          </a:p>
          <a:p>
            <a:pPr lvl="2"/>
            <a:r>
              <a:rPr lang="en-US" b="1" dirty="0" err="1"/>
              <a:t>Tibbet</a:t>
            </a:r>
            <a:r>
              <a:rPr lang="en-US" b="1" dirty="0"/>
              <a:t> </a:t>
            </a:r>
          </a:p>
          <a:p>
            <a:pPr lvl="2"/>
            <a:endParaRPr lang="en-US" b="1" dirty="0"/>
          </a:p>
          <a:p>
            <a:endParaRPr lang="en-US" b="1" dirty="0"/>
          </a:p>
        </p:txBody>
      </p:sp>
      <p:pic>
        <p:nvPicPr>
          <p:cNvPr id="4" name="Picture 3">
            <a:extLst>
              <a:ext uri="{FF2B5EF4-FFF2-40B4-BE49-F238E27FC236}">
                <a16:creationId xmlns:a16="http://schemas.microsoft.com/office/drawing/2014/main" id="{D9FC4AB1-B09C-7C4F-BEA3-649E2C944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35563">
            <a:off x="4536556" y="9182098"/>
            <a:ext cx="3959744" cy="2635705"/>
          </a:xfrm>
          <a:prstGeom prst="rect">
            <a:avLst/>
          </a:prstGeom>
        </p:spPr>
      </p:pic>
      <p:pic>
        <p:nvPicPr>
          <p:cNvPr id="3074" name="Picture 2">
            <a:extLst>
              <a:ext uri="{FF2B5EF4-FFF2-40B4-BE49-F238E27FC236}">
                <a16:creationId xmlns:a16="http://schemas.microsoft.com/office/drawing/2014/main" id="{E9D2447F-A053-E000-3DFA-B8F3358B5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091" y="2266817"/>
            <a:ext cx="7247196" cy="4351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E9E9DC5-3379-961E-3D0C-7CE5B3ED9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850" y="2453041"/>
            <a:ext cx="485244" cy="592227"/>
          </a:xfrm>
          <a:prstGeom prst="rect">
            <a:avLst/>
          </a:prstGeom>
        </p:spPr>
      </p:pic>
    </p:spTree>
    <p:extLst>
      <p:ext uri="{BB962C8B-B14F-4D97-AF65-F5344CB8AC3E}">
        <p14:creationId xmlns:p14="http://schemas.microsoft.com/office/powerpoint/2010/main" val="7444728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3738-B05A-DEEB-04C4-6A055357474D}"/>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Challenges in Storage (</a:t>
            </a:r>
            <a:r>
              <a:rPr lang="en-US" b="1" dirty="0" err="1">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a:t>
            </a:r>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Content Placeholder 2">
            <a:extLst>
              <a:ext uri="{FF2B5EF4-FFF2-40B4-BE49-F238E27FC236}">
                <a16:creationId xmlns:a16="http://schemas.microsoft.com/office/drawing/2014/main" id="{F1F27ECF-A87D-E11B-1994-34E613FA8C4B}"/>
              </a:ext>
            </a:extLst>
          </p:cNvPr>
          <p:cNvSpPr>
            <a:spLocks noGrp="1"/>
          </p:cNvSpPr>
          <p:nvPr>
            <p:ph idx="1"/>
          </p:nvPr>
        </p:nvSpPr>
        <p:spPr>
          <a:xfrm>
            <a:off x="838200" y="1825625"/>
            <a:ext cx="5257800" cy="4351338"/>
          </a:xfrm>
        </p:spPr>
        <p:txBody>
          <a:bodyPr>
            <a:normAutofit fontScale="92500" lnSpcReduction="10000"/>
          </a:bodyPr>
          <a:lstStyle/>
          <a:p>
            <a:r>
              <a:rPr lang="en-US" sz="4000" dirty="0">
                <a:solidFill>
                  <a:srgbClr val="FF0000"/>
                </a:solidFill>
              </a:rPr>
              <a:t>Commercial Distribution Market Access</a:t>
            </a:r>
            <a:r>
              <a:rPr lang="en-US" sz="4000" dirty="0"/>
              <a:t>:</a:t>
            </a:r>
          </a:p>
          <a:p>
            <a:pPr lvl="1"/>
            <a:r>
              <a:rPr lang="en-US" sz="3600" dirty="0"/>
              <a:t>Only 30% of farmers have access to national markets</a:t>
            </a:r>
          </a:p>
          <a:p>
            <a:r>
              <a:rPr lang="en-US" sz="4000" dirty="0">
                <a:solidFill>
                  <a:srgbClr val="FF0000"/>
                </a:solidFill>
              </a:rPr>
              <a:t>Price Fluctuations</a:t>
            </a:r>
            <a:r>
              <a:rPr lang="en-US" sz="4000" dirty="0"/>
              <a:t>:</a:t>
            </a:r>
          </a:p>
          <a:p>
            <a:pPr lvl="1"/>
            <a:r>
              <a:rPr lang="en-US" sz="3600" dirty="0"/>
              <a:t>Price volatility: </a:t>
            </a:r>
          </a:p>
          <a:p>
            <a:pPr lvl="2"/>
            <a:r>
              <a:rPr lang="en-US" sz="3200" dirty="0"/>
              <a:t>30% seasonal price variation</a:t>
            </a:r>
          </a:p>
          <a:p>
            <a:endParaRPr lang="en-US" sz="4000" dirty="0"/>
          </a:p>
        </p:txBody>
      </p:sp>
      <p:pic>
        <p:nvPicPr>
          <p:cNvPr id="8194" name="Picture 2">
            <a:extLst>
              <a:ext uri="{FF2B5EF4-FFF2-40B4-BE49-F238E27FC236}">
                <a16:creationId xmlns:a16="http://schemas.microsoft.com/office/drawing/2014/main" id="{A7FFCCD0-51AA-2D27-55CB-45E68CDEC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794"/>
            <a:ext cx="5257800" cy="3943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7952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65E8-A6A2-59BB-C653-73811EB5C8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8F770E-44CA-7F5E-CAFF-AE60392031CA}"/>
              </a:ext>
            </a:extLst>
          </p:cNvPr>
          <p:cNvSpPr>
            <a:spLocks noGrp="1"/>
          </p:cNvSpPr>
          <p:nvPr>
            <p:ph idx="1"/>
          </p:nvPr>
        </p:nvSpPr>
        <p:spPr>
          <a:xfrm>
            <a:off x="838200" y="1825625"/>
            <a:ext cx="5429250" cy="4351338"/>
          </a:xfrm>
        </p:spPr>
        <p:txBody>
          <a:bodyPr>
            <a:normAutofit/>
          </a:bodyPr>
          <a:lstStyle/>
          <a:p>
            <a:r>
              <a:rPr lang="en-US" sz="3600" b="1" dirty="0">
                <a:solidFill>
                  <a:srgbClr val="FF0000"/>
                </a:solidFill>
              </a:rPr>
              <a:t>Quality Control</a:t>
            </a:r>
            <a:r>
              <a:rPr lang="en-US" sz="3600" b="1" dirty="0"/>
              <a:t>:</a:t>
            </a:r>
          </a:p>
          <a:p>
            <a:pPr marL="0" indent="0">
              <a:buNone/>
            </a:pPr>
            <a:r>
              <a:rPr lang="en-US" sz="3600" b="1" dirty="0"/>
              <a:t>    40% of produce fails to meet quality standards for </a:t>
            </a:r>
            <a:r>
              <a:rPr lang="en-US" sz="3600" b="1" dirty="0" err="1"/>
              <a:t>exportValue</a:t>
            </a:r>
            <a:r>
              <a:rPr lang="en-US" sz="3600" b="1" dirty="0"/>
              <a:t> </a:t>
            </a:r>
          </a:p>
          <a:p>
            <a:r>
              <a:rPr lang="en-US" sz="3600" b="1" dirty="0">
                <a:solidFill>
                  <a:srgbClr val="FF0000"/>
                </a:solidFill>
              </a:rPr>
              <a:t>Chain Integration</a:t>
            </a:r>
            <a:r>
              <a:rPr lang="en-US" sz="3600" b="1" dirty="0"/>
              <a:t>:</a:t>
            </a:r>
          </a:p>
          <a:p>
            <a:pPr lvl="1"/>
            <a:r>
              <a:rPr lang="en-US" sz="3200" b="1" dirty="0"/>
              <a:t>Fragmented supply chain: </a:t>
            </a:r>
          </a:p>
          <a:p>
            <a:pPr lvl="2"/>
            <a:r>
              <a:rPr lang="en-US" sz="2800" b="1" dirty="0"/>
              <a:t>50% of stakeholders lack coordination</a:t>
            </a:r>
          </a:p>
        </p:txBody>
      </p:sp>
      <p:pic>
        <p:nvPicPr>
          <p:cNvPr id="9218" name="Picture 2">
            <a:extLst>
              <a:ext uri="{FF2B5EF4-FFF2-40B4-BE49-F238E27FC236}">
                <a16:creationId xmlns:a16="http://schemas.microsoft.com/office/drawing/2014/main" id="{6287A134-A24B-1473-1AED-C5E74AAAD4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9" r="14044"/>
          <a:stretch/>
        </p:blipFill>
        <p:spPr bwMode="auto">
          <a:xfrm>
            <a:off x="6434255" y="2420144"/>
            <a:ext cx="5437066" cy="37568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804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9CB8-11BE-2FAA-40EC-C6A0248BAD9D}"/>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Recommendations</a:t>
            </a:r>
          </a:p>
        </p:txBody>
      </p:sp>
      <p:sp>
        <p:nvSpPr>
          <p:cNvPr id="3" name="Content Placeholder 2">
            <a:extLst>
              <a:ext uri="{FF2B5EF4-FFF2-40B4-BE49-F238E27FC236}">
                <a16:creationId xmlns:a16="http://schemas.microsoft.com/office/drawing/2014/main" id="{D5057EFC-CB7B-1AAF-0EEA-30A0DD2C77C3}"/>
              </a:ext>
            </a:extLst>
          </p:cNvPr>
          <p:cNvSpPr>
            <a:spLocks noGrp="1"/>
          </p:cNvSpPr>
          <p:nvPr>
            <p:ph idx="1"/>
          </p:nvPr>
        </p:nvSpPr>
        <p:spPr>
          <a:xfrm>
            <a:off x="838200" y="1825625"/>
            <a:ext cx="5600700" cy="4289425"/>
          </a:xfrm>
        </p:spPr>
        <p:txBody>
          <a:bodyPr>
            <a:normAutofit fontScale="92500"/>
          </a:bodyPr>
          <a:lstStyle/>
          <a:p>
            <a:r>
              <a:rPr lang="en-US" sz="3600" b="1" dirty="0">
                <a:solidFill>
                  <a:srgbClr val="FF0000"/>
                </a:solidFill>
              </a:rPr>
              <a:t>Infrastructure Development</a:t>
            </a:r>
            <a:r>
              <a:rPr lang="en-US" sz="3600" b="1" dirty="0"/>
              <a:t>:</a:t>
            </a:r>
          </a:p>
          <a:p>
            <a:pPr lvl="1"/>
            <a:r>
              <a:rPr lang="en-US" sz="3200" b="1" dirty="0"/>
              <a:t>Increase cold storage capacity by 20,000 metric tons</a:t>
            </a:r>
          </a:p>
          <a:p>
            <a:pPr lvl="1"/>
            <a:r>
              <a:rPr lang="en-US" sz="3200" b="1" dirty="0"/>
              <a:t>Improve road connectivity to cover 80% of rural areas</a:t>
            </a:r>
          </a:p>
          <a:p>
            <a:r>
              <a:rPr lang="en-US" sz="3600" b="1" dirty="0">
                <a:solidFill>
                  <a:srgbClr val="FF0000"/>
                </a:solidFill>
              </a:rPr>
              <a:t>Capacity Building</a:t>
            </a:r>
            <a:r>
              <a:rPr lang="en-US" sz="3600" b="1" dirty="0"/>
              <a:t>:</a:t>
            </a:r>
          </a:p>
          <a:p>
            <a:pPr lvl="1"/>
            <a:r>
              <a:rPr lang="en-US" sz="3200" b="1" dirty="0"/>
              <a:t>Train an additional 20,000 farmers in modern preservation techniques</a:t>
            </a:r>
          </a:p>
        </p:txBody>
      </p:sp>
      <p:pic>
        <p:nvPicPr>
          <p:cNvPr id="10242" name="Picture 2" descr="Talking Infrastructure: The Role of Aid in Nepal's Infrastructure ...">
            <a:extLst>
              <a:ext uri="{FF2B5EF4-FFF2-40B4-BE49-F238E27FC236}">
                <a16:creationId xmlns:a16="http://schemas.microsoft.com/office/drawing/2014/main" id="{F9359994-D214-4448-1791-02324C948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956" y="2605414"/>
            <a:ext cx="5460095" cy="30333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706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B866-F7C3-444C-6179-9A39F8DA77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D8BD06-7D2D-E62F-B0AE-18F9DD9E5200}"/>
              </a:ext>
            </a:extLst>
          </p:cNvPr>
          <p:cNvSpPr>
            <a:spLocks noGrp="1"/>
          </p:cNvSpPr>
          <p:nvPr>
            <p:ph idx="1"/>
          </p:nvPr>
        </p:nvSpPr>
        <p:spPr>
          <a:xfrm>
            <a:off x="838200" y="1825625"/>
            <a:ext cx="5753100" cy="4351338"/>
          </a:xfrm>
        </p:spPr>
        <p:txBody>
          <a:bodyPr>
            <a:normAutofit lnSpcReduction="10000"/>
          </a:bodyPr>
          <a:lstStyle/>
          <a:p>
            <a:r>
              <a:rPr lang="en-US" sz="3200" b="1" dirty="0">
                <a:solidFill>
                  <a:srgbClr val="FF0000"/>
                </a:solidFill>
              </a:rPr>
              <a:t>Policy Support</a:t>
            </a:r>
            <a:r>
              <a:rPr lang="en-US" sz="3200" b="1" dirty="0"/>
              <a:t>:</a:t>
            </a:r>
          </a:p>
          <a:p>
            <a:pPr lvl="1"/>
            <a:r>
              <a:rPr lang="en-US" sz="2800" b="1" dirty="0"/>
              <a:t>Increase subsidies to $10 million for storage facilities</a:t>
            </a:r>
          </a:p>
          <a:p>
            <a:pPr lvl="1"/>
            <a:r>
              <a:rPr lang="en-US" sz="2800" b="1" dirty="0"/>
              <a:t>Simplify export regulations to reduce barriers by 50%</a:t>
            </a:r>
          </a:p>
          <a:p>
            <a:r>
              <a:rPr lang="en-US" sz="3200" b="1" dirty="0">
                <a:solidFill>
                  <a:srgbClr val="FF0000"/>
                </a:solidFill>
              </a:rPr>
              <a:t>Market Expansion</a:t>
            </a:r>
            <a:r>
              <a:rPr lang="en-US" sz="3200" b="1" dirty="0"/>
              <a:t>:</a:t>
            </a:r>
          </a:p>
          <a:p>
            <a:pPr lvl="1"/>
            <a:r>
              <a:rPr lang="en-US" sz="2800" b="1" dirty="0"/>
              <a:t>Establish 50 new collection centers</a:t>
            </a:r>
          </a:p>
          <a:p>
            <a:pPr lvl="1"/>
            <a:r>
              <a:rPr lang="en-US" sz="2800" b="1" dirty="0"/>
              <a:t>Integrate value chains with digital platforms for better coordination</a:t>
            </a:r>
          </a:p>
          <a:p>
            <a:endParaRPr lang="en-US" sz="3200" dirty="0"/>
          </a:p>
        </p:txBody>
      </p:sp>
      <p:pic>
        <p:nvPicPr>
          <p:cNvPr id="11266" name="Picture 2">
            <a:extLst>
              <a:ext uri="{FF2B5EF4-FFF2-40B4-BE49-F238E27FC236}">
                <a16:creationId xmlns:a16="http://schemas.microsoft.com/office/drawing/2014/main" id="{30542139-FBB5-43E8-0458-01FA91F65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922338"/>
            <a:ext cx="3111097" cy="2403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75180201-7F7C-9726-22E8-E42CC2D0D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3263" y="3883026"/>
            <a:ext cx="3824287" cy="25448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252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6DD1-685C-2A7E-7B1F-C152CC51E0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CB0F6F-FD40-6CD4-C94D-88BCC83BB52E}"/>
              </a:ext>
            </a:extLst>
          </p:cNvPr>
          <p:cNvSpPr>
            <a:spLocks noGrp="1"/>
          </p:cNvSpPr>
          <p:nvPr>
            <p:ph idx="1"/>
          </p:nvPr>
        </p:nvSpPr>
        <p:spPr>
          <a:xfrm>
            <a:off x="838200" y="1825625"/>
            <a:ext cx="5734050" cy="4351338"/>
          </a:xfrm>
        </p:spPr>
        <p:txBody>
          <a:bodyPr>
            <a:normAutofit/>
          </a:bodyPr>
          <a:lstStyle/>
          <a:p>
            <a:r>
              <a:rPr lang="en-US" sz="4000" b="1" dirty="0">
                <a:solidFill>
                  <a:srgbClr val="FF0000"/>
                </a:solidFill>
              </a:rPr>
              <a:t>Research and Development</a:t>
            </a:r>
            <a:r>
              <a:rPr lang="en-US" sz="4000" b="1" dirty="0"/>
              <a:t>:</a:t>
            </a:r>
          </a:p>
          <a:p>
            <a:pPr lvl="1"/>
            <a:r>
              <a:rPr lang="en-US" sz="3600" b="1" dirty="0"/>
              <a:t>Invest $5 million in R&amp;D for preservation technologies</a:t>
            </a:r>
          </a:p>
          <a:p>
            <a:pPr lvl="1"/>
            <a:r>
              <a:rPr lang="en-US" sz="3600" b="1" dirty="0"/>
              <a:t>Implement pilot projects for post-harvest management</a:t>
            </a:r>
          </a:p>
          <a:p>
            <a:endParaRPr lang="en-US" sz="4000" dirty="0"/>
          </a:p>
        </p:txBody>
      </p:sp>
      <p:pic>
        <p:nvPicPr>
          <p:cNvPr id="12290" name="Picture 2">
            <a:extLst>
              <a:ext uri="{FF2B5EF4-FFF2-40B4-BE49-F238E27FC236}">
                <a16:creationId xmlns:a16="http://schemas.microsoft.com/office/drawing/2014/main" id="{473C775B-F0AB-0CF1-DF48-3037072A2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5650" y="2149474"/>
            <a:ext cx="4861891" cy="3641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9129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6C25-68AC-9BDA-1889-BD928B82E1B7}"/>
              </a:ext>
            </a:extLst>
          </p:cNvPr>
          <p:cNvSpPr>
            <a:spLocks noGrp="1"/>
          </p:cNvSpPr>
          <p:nvPr>
            <p:ph type="title"/>
          </p:nvPr>
        </p:nvSpPr>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Favorite lectures of field visits</a:t>
            </a:r>
          </a:p>
        </p:txBody>
      </p:sp>
      <p:sp>
        <p:nvSpPr>
          <p:cNvPr id="3" name="Content Placeholder 2">
            <a:extLst>
              <a:ext uri="{FF2B5EF4-FFF2-40B4-BE49-F238E27FC236}">
                <a16:creationId xmlns:a16="http://schemas.microsoft.com/office/drawing/2014/main" id="{3834F027-7EFD-3305-4BF5-471042C37771}"/>
              </a:ext>
            </a:extLst>
          </p:cNvPr>
          <p:cNvSpPr>
            <a:spLocks noGrp="1"/>
          </p:cNvSpPr>
          <p:nvPr>
            <p:ph idx="1"/>
          </p:nvPr>
        </p:nvSpPr>
        <p:spPr/>
        <p:txBody>
          <a:bodyPr>
            <a:normAutofit/>
          </a:bodyPr>
          <a:lstStyle/>
          <a:p>
            <a:r>
              <a:rPr lang="en-US" sz="4400" dirty="0">
                <a:solidFill>
                  <a:srgbClr val="FF0000"/>
                </a:solidFill>
              </a:rPr>
              <a:t>1.Gangxi </a:t>
            </a:r>
            <a:r>
              <a:rPr lang="en-US" sz="4400" dirty="0" err="1">
                <a:solidFill>
                  <a:srgbClr val="FF0000"/>
                </a:solidFill>
              </a:rPr>
              <a:t>guotianxia</a:t>
            </a:r>
            <a:r>
              <a:rPr lang="en-US" sz="4400" dirty="0">
                <a:solidFill>
                  <a:srgbClr val="FF0000"/>
                </a:solidFill>
              </a:rPr>
              <a:t> food technology </a:t>
            </a:r>
            <a:r>
              <a:rPr lang="en-US" sz="4400" dirty="0" err="1">
                <a:solidFill>
                  <a:srgbClr val="FF0000"/>
                </a:solidFill>
              </a:rPr>
              <a:t>co.,ltd</a:t>
            </a:r>
            <a:endParaRPr lang="en-US" sz="4400" dirty="0">
              <a:solidFill>
                <a:srgbClr val="FF0000"/>
              </a:solidFill>
            </a:endParaRPr>
          </a:p>
          <a:p>
            <a:r>
              <a:rPr lang="en-US" sz="4400" dirty="0">
                <a:solidFill>
                  <a:srgbClr val="FF0000"/>
                </a:solidFill>
              </a:rPr>
              <a:t>2.Mango planting base in </a:t>
            </a:r>
            <a:r>
              <a:rPr lang="en-US" sz="4400" dirty="0" err="1">
                <a:solidFill>
                  <a:srgbClr val="FF0000"/>
                </a:solidFill>
              </a:rPr>
              <a:t>tiandong</a:t>
            </a:r>
            <a:r>
              <a:rPr lang="en-US" sz="4400" dirty="0">
                <a:solidFill>
                  <a:srgbClr val="FF0000"/>
                </a:solidFill>
              </a:rPr>
              <a:t> county</a:t>
            </a:r>
          </a:p>
          <a:p>
            <a:r>
              <a:rPr lang="it-IT" sz="4400" dirty="0">
                <a:solidFill>
                  <a:srgbClr val="FF0000"/>
                </a:solidFill>
              </a:rPr>
              <a:t>3.Baise china mango trading center</a:t>
            </a:r>
            <a:endParaRPr lang="en-US" sz="4400" dirty="0">
              <a:solidFill>
                <a:srgbClr val="FF0000"/>
              </a:solidFill>
            </a:endParaRPr>
          </a:p>
        </p:txBody>
      </p:sp>
    </p:spTree>
    <p:extLst>
      <p:ext uri="{BB962C8B-B14F-4D97-AF65-F5344CB8AC3E}">
        <p14:creationId xmlns:p14="http://schemas.microsoft.com/office/powerpoint/2010/main" val="41522340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D212-9556-8A79-AD72-1C77441BF201}"/>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Field Visit Gallery </a:t>
            </a:r>
            <a:endParaRPr lang="en-US" sz="6600" dirty="0"/>
          </a:p>
        </p:txBody>
      </p:sp>
      <p:pic>
        <p:nvPicPr>
          <p:cNvPr id="5" name="Content Placeholder 4">
            <a:extLst>
              <a:ext uri="{FF2B5EF4-FFF2-40B4-BE49-F238E27FC236}">
                <a16:creationId xmlns:a16="http://schemas.microsoft.com/office/drawing/2014/main" id="{BF8DD660-3039-988A-BB04-0B5EABACD7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37626"/>
            <a:ext cx="3940210" cy="2955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8D87D40-6CF2-DA67-1704-4C2013ED1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76" y="4043435"/>
            <a:ext cx="5174442" cy="2449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53863314-C6F2-82E3-5E98-A00B5B3A9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1910" y="1437626"/>
            <a:ext cx="1144460" cy="241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C3F04C5-BB5E-17FE-8B8F-5522C628C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691" y="1417394"/>
            <a:ext cx="3223563" cy="241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F4BBDC5-B94C-77DA-DB91-5506E4118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2026" y="1437626"/>
            <a:ext cx="1144460" cy="2417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85A1010-95F4-54BF-B7AE-03094A90E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082" y="4508985"/>
            <a:ext cx="4689718" cy="2219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07335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01EC-9B4C-C4C9-C3D7-E2331ED7D778}"/>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Field Visit Gallery </a:t>
            </a:r>
            <a:endParaRPr lang="en-US" sz="6600" dirty="0"/>
          </a:p>
        </p:txBody>
      </p:sp>
      <p:pic>
        <p:nvPicPr>
          <p:cNvPr id="7" name="Picture 6">
            <a:extLst>
              <a:ext uri="{FF2B5EF4-FFF2-40B4-BE49-F238E27FC236}">
                <a16:creationId xmlns:a16="http://schemas.microsoft.com/office/drawing/2014/main" id="{C30E4DA6-0599-E8A6-4868-12E3E8810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476" y="1408618"/>
            <a:ext cx="1348481" cy="284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F339ECF-9D11-90A9-3126-9D84B1116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063" y="1408617"/>
            <a:ext cx="6436388" cy="4827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93A716A-E6CA-939A-7F35-90E67A4C0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274" y="1408617"/>
            <a:ext cx="2332955" cy="3110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898732BB-BBB1-0D6E-EEBC-2AC2A186D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152" y="4957540"/>
            <a:ext cx="2332955" cy="1749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a:extLst>
              <a:ext uri="{FF2B5EF4-FFF2-40B4-BE49-F238E27FC236}">
                <a16:creationId xmlns:a16="http://schemas.microsoft.com/office/drawing/2014/main" id="{6379AA26-67E1-CED0-9B60-1129783D0D7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267593" y="4257284"/>
            <a:ext cx="1837480" cy="2449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6311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D2A2-8562-91BA-25C0-307D7C9BF2D0}"/>
              </a:ext>
            </a:extLst>
          </p:cNvPr>
          <p:cNvSpPr>
            <a:spLocks noGrp="1"/>
          </p:cNvSpPr>
          <p:nvPr>
            <p:ph type="title"/>
          </p:nvPr>
        </p:nvSpPr>
        <p:spPr>
          <a:xfrm>
            <a:off x="838200" y="365125"/>
            <a:ext cx="9067800" cy="2045566"/>
          </a:xfrm>
        </p:spPr>
        <p:txBody>
          <a:bodyPr>
            <a:noAutofit/>
          </a:bodyPr>
          <a:lstStyle/>
          <a:p>
            <a:pPr algn="just"/>
            <a:r>
              <a:rPr lang="en-US" sz="3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How dose the knowledge acquired through the training </a:t>
            </a:r>
            <a:r>
              <a:rPr lang="en-US" sz="3600" b="1" dirty="0" err="1">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fullfill</a:t>
            </a:r>
            <a:r>
              <a:rPr lang="en-US" sz="3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the need of your organization and country?</a:t>
            </a:r>
          </a:p>
        </p:txBody>
      </p:sp>
      <p:sp>
        <p:nvSpPr>
          <p:cNvPr id="3" name="Content Placeholder 2">
            <a:extLst>
              <a:ext uri="{FF2B5EF4-FFF2-40B4-BE49-F238E27FC236}">
                <a16:creationId xmlns:a16="http://schemas.microsoft.com/office/drawing/2014/main" id="{0D3A9287-3457-5383-0BCA-F158213A5139}"/>
              </a:ext>
            </a:extLst>
          </p:cNvPr>
          <p:cNvSpPr>
            <a:spLocks noGrp="1"/>
          </p:cNvSpPr>
          <p:nvPr>
            <p:ph idx="1"/>
          </p:nvPr>
        </p:nvSpPr>
        <p:spPr>
          <a:xfrm>
            <a:off x="838200" y="1825625"/>
            <a:ext cx="6337300" cy="4351338"/>
          </a:xfrm>
        </p:spPr>
        <p:txBody>
          <a:bodyPr>
            <a:normAutofit fontScale="92500" lnSpcReduction="20000"/>
          </a:bodyPr>
          <a:lstStyle/>
          <a:p>
            <a:pPr algn="just"/>
            <a:endParaRPr lang="en-US" sz="3600" b="1" dirty="0"/>
          </a:p>
          <a:p>
            <a:pPr algn="just"/>
            <a:r>
              <a:rPr lang="en-US" sz="3600" b="1" dirty="0">
                <a:solidFill>
                  <a:srgbClr val="FF0000"/>
                </a:solidFill>
              </a:rPr>
              <a:t>1. Improved Efficiency </a:t>
            </a:r>
            <a:r>
              <a:rPr lang="en-US" sz="3600" b="1" dirty="0"/>
              <a:t>:</a:t>
            </a:r>
          </a:p>
          <a:p>
            <a:pPr lvl="1" algn="just"/>
            <a:r>
              <a:rPr lang="en-US" sz="3200" b="1" dirty="0">
                <a:solidFill>
                  <a:srgbClr val="FF0000"/>
                </a:solidFill>
              </a:rPr>
              <a:t>Enhanced Techniques</a:t>
            </a:r>
            <a:r>
              <a:rPr lang="en-US" sz="3200" b="1" dirty="0"/>
              <a:t>:  Training provides up-to-date technique for handling, storing and preserving agricultural products, reducing waste and improving efficiency. </a:t>
            </a:r>
          </a:p>
          <a:p>
            <a:pPr lvl="1" algn="just"/>
            <a:r>
              <a:rPr lang="en-US" sz="3200" b="1" dirty="0">
                <a:solidFill>
                  <a:srgbClr val="FF0000"/>
                </a:solidFill>
              </a:rPr>
              <a:t>Cost Reduction </a:t>
            </a:r>
            <a:r>
              <a:rPr lang="en-US" sz="3200" b="1" dirty="0"/>
              <a:t>: By adopting better practices, organization can minimize losses and reduce costs associated with spoilage and inefficient storage. </a:t>
            </a:r>
          </a:p>
        </p:txBody>
      </p:sp>
      <p:pic>
        <p:nvPicPr>
          <p:cNvPr id="5" name="Graphic 4">
            <a:extLst>
              <a:ext uri="{FF2B5EF4-FFF2-40B4-BE49-F238E27FC236}">
                <a16:creationId xmlns:a16="http://schemas.microsoft.com/office/drawing/2014/main" id="{CD4A15FF-938F-5215-029D-89BE53A6C3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03001" y="4001294"/>
            <a:ext cx="2653259" cy="2653259"/>
          </a:xfrm>
          <a:prstGeom prst="rect">
            <a:avLst/>
          </a:prstGeom>
        </p:spPr>
      </p:pic>
      <p:pic>
        <p:nvPicPr>
          <p:cNvPr id="7" name="Graphic 6">
            <a:extLst>
              <a:ext uri="{FF2B5EF4-FFF2-40B4-BE49-F238E27FC236}">
                <a16:creationId xmlns:a16="http://schemas.microsoft.com/office/drawing/2014/main" id="{E299004A-5030-D590-ED77-BC81BD0A36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42977" y="1199985"/>
            <a:ext cx="3013283" cy="3013283"/>
          </a:xfrm>
          <a:prstGeom prst="rect">
            <a:avLst/>
          </a:prstGeom>
        </p:spPr>
      </p:pic>
      <p:pic>
        <p:nvPicPr>
          <p:cNvPr id="6" name="Picture 5">
            <a:extLst>
              <a:ext uri="{FF2B5EF4-FFF2-40B4-BE49-F238E27FC236}">
                <a16:creationId xmlns:a16="http://schemas.microsoft.com/office/drawing/2014/main" id="{4B32496C-09F8-573B-2CFC-6A87E63D0CCD}"/>
              </a:ext>
            </a:extLst>
          </p:cNvPr>
          <p:cNvPicPr>
            <a:picLocks noChangeAspect="1"/>
          </p:cNvPicPr>
          <p:nvPr/>
        </p:nvPicPr>
        <p:blipFill rotWithShape="1">
          <a:blip r:embed="rId6">
            <a:extLst>
              <a:ext uri="{28A0092B-C50C-407E-A947-70E740481C1C}">
                <a14:useLocalDpi xmlns:a14="http://schemas.microsoft.com/office/drawing/2010/main" val="0"/>
              </a:ext>
            </a:extLst>
          </a:blip>
          <a:srcRect r="20218"/>
          <a:stretch/>
        </p:blipFill>
        <p:spPr>
          <a:xfrm>
            <a:off x="7333730" y="2803097"/>
            <a:ext cx="4667770" cy="2769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215605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2D7A-B9C4-CC37-F69F-B9FCB50D712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ACC7E33-F881-BFBF-E420-6CD8B2E43F89}"/>
              </a:ext>
            </a:extLst>
          </p:cNvPr>
          <p:cNvSpPr>
            <a:spLocks noGrp="1"/>
          </p:cNvSpPr>
          <p:nvPr>
            <p:ph idx="1"/>
          </p:nvPr>
        </p:nvSpPr>
        <p:spPr>
          <a:xfrm>
            <a:off x="838199" y="1825625"/>
            <a:ext cx="6536961" cy="4351338"/>
          </a:xfrm>
        </p:spPr>
        <p:txBody>
          <a:bodyPr>
            <a:normAutofit fontScale="92500" lnSpcReduction="20000"/>
          </a:bodyPr>
          <a:lstStyle/>
          <a:p>
            <a:pPr algn="just"/>
            <a:r>
              <a:rPr lang="en-US" sz="3600" b="1" dirty="0">
                <a:solidFill>
                  <a:srgbClr val="FF0000"/>
                </a:solidFill>
              </a:rPr>
              <a:t>Quality Control </a:t>
            </a:r>
          </a:p>
          <a:p>
            <a:pPr lvl="1" algn="just"/>
            <a:r>
              <a:rPr lang="en-US" sz="3200" b="1" dirty="0">
                <a:solidFill>
                  <a:srgbClr val="FF0000"/>
                </a:solidFill>
              </a:rPr>
              <a:t>Standardization</a:t>
            </a:r>
            <a:r>
              <a:rPr lang="en-US" sz="3200" b="1" dirty="0"/>
              <a:t> : Knowledge of best practices ensures that products meet quality standards, enhancing the reputation of product quality and increasing customer satisfaction. </a:t>
            </a:r>
          </a:p>
          <a:p>
            <a:pPr lvl="1" algn="just"/>
            <a:r>
              <a:rPr lang="en-US" sz="3200" b="1" dirty="0">
                <a:solidFill>
                  <a:srgbClr val="FF0000"/>
                </a:solidFill>
              </a:rPr>
              <a:t>Extended</a:t>
            </a:r>
            <a:r>
              <a:rPr lang="en-US" sz="3200" b="1" dirty="0"/>
              <a:t> Shelf Life: Proper preservation techniques extend the shelf life of products, allowing for better planning and inventory management. </a:t>
            </a:r>
          </a:p>
          <a:p>
            <a:pPr algn="just"/>
            <a:endParaRPr lang="en-US" sz="3600" b="1" dirty="0"/>
          </a:p>
        </p:txBody>
      </p:sp>
      <p:pic>
        <p:nvPicPr>
          <p:cNvPr id="5" name="Picture 4">
            <a:extLst>
              <a:ext uri="{FF2B5EF4-FFF2-40B4-BE49-F238E27FC236}">
                <a16:creationId xmlns:a16="http://schemas.microsoft.com/office/drawing/2014/main" id="{704A9D9A-886A-85DD-408A-F0B57AC0BBA3}"/>
              </a:ext>
            </a:extLst>
          </p:cNvPr>
          <p:cNvPicPr>
            <a:picLocks noChangeAspect="1"/>
          </p:cNvPicPr>
          <p:nvPr/>
        </p:nvPicPr>
        <p:blipFill rotWithShape="1">
          <a:blip r:embed="rId2">
            <a:extLst>
              <a:ext uri="{28A0092B-C50C-407E-A947-70E740481C1C}">
                <a14:useLocalDpi xmlns:a14="http://schemas.microsoft.com/office/drawing/2010/main" val="0"/>
              </a:ext>
            </a:extLst>
          </a:blip>
          <a:srcRect t="23786" b="19406"/>
          <a:stretch/>
        </p:blipFill>
        <p:spPr>
          <a:xfrm>
            <a:off x="7716033" y="1583653"/>
            <a:ext cx="3637767" cy="4365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700971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F07A6-5B35-40AD-671E-BD52E163025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DA94F656-82D3-1CEB-22EF-F5CDE50C00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20" y="-455605"/>
            <a:ext cx="12665842" cy="8122699"/>
          </a:xfrm>
        </p:spPr>
      </p:pic>
      <p:pic>
        <p:nvPicPr>
          <p:cNvPr id="7" name="Picture 6">
            <a:extLst>
              <a:ext uri="{FF2B5EF4-FFF2-40B4-BE49-F238E27FC236}">
                <a16:creationId xmlns:a16="http://schemas.microsoft.com/office/drawing/2014/main" id="{A646D6D1-3698-D559-DB02-7A97F2192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563" y="4176395"/>
            <a:ext cx="305410" cy="372745"/>
          </a:xfrm>
          <a:prstGeom prst="rect">
            <a:avLst/>
          </a:prstGeom>
        </p:spPr>
      </p:pic>
      <p:pic>
        <p:nvPicPr>
          <p:cNvPr id="8" name="Picture 7">
            <a:extLst>
              <a:ext uri="{FF2B5EF4-FFF2-40B4-BE49-F238E27FC236}">
                <a16:creationId xmlns:a16="http://schemas.microsoft.com/office/drawing/2014/main" id="{0CD0EB11-82A3-04B0-AD33-B61F27D77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963" y="2597064"/>
            <a:ext cx="305410" cy="372745"/>
          </a:xfrm>
          <a:prstGeom prst="rect">
            <a:avLst/>
          </a:prstGeom>
        </p:spPr>
      </p:pic>
      <p:pic>
        <p:nvPicPr>
          <p:cNvPr id="9" name="Picture 8">
            <a:extLst>
              <a:ext uri="{FF2B5EF4-FFF2-40B4-BE49-F238E27FC236}">
                <a16:creationId xmlns:a16="http://schemas.microsoft.com/office/drawing/2014/main" id="{180C1DA5-A8E5-1935-9212-1053147E4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960" y="1659073"/>
            <a:ext cx="305410" cy="372745"/>
          </a:xfrm>
          <a:prstGeom prst="rect">
            <a:avLst/>
          </a:prstGeom>
        </p:spPr>
      </p:pic>
      <p:pic>
        <p:nvPicPr>
          <p:cNvPr id="10" name="Picture 9">
            <a:extLst>
              <a:ext uri="{FF2B5EF4-FFF2-40B4-BE49-F238E27FC236}">
                <a16:creationId xmlns:a16="http://schemas.microsoft.com/office/drawing/2014/main" id="{BAE3A403-A040-2FFC-68B9-330D6A8EA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648" y="178752"/>
            <a:ext cx="305410" cy="372745"/>
          </a:xfrm>
          <a:prstGeom prst="rect">
            <a:avLst/>
          </a:prstGeom>
        </p:spPr>
      </p:pic>
      <p:pic>
        <p:nvPicPr>
          <p:cNvPr id="11" name="Picture 10">
            <a:extLst>
              <a:ext uri="{FF2B5EF4-FFF2-40B4-BE49-F238E27FC236}">
                <a16:creationId xmlns:a16="http://schemas.microsoft.com/office/drawing/2014/main" id="{42CB2263-8714-7A22-8881-40F91504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14" y="2218984"/>
            <a:ext cx="305410" cy="372745"/>
          </a:xfrm>
          <a:prstGeom prst="rect">
            <a:avLst/>
          </a:prstGeom>
        </p:spPr>
      </p:pic>
      <p:pic>
        <p:nvPicPr>
          <p:cNvPr id="12" name="Picture 11">
            <a:extLst>
              <a:ext uri="{FF2B5EF4-FFF2-40B4-BE49-F238E27FC236}">
                <a16:creationId xmlns:a16="http://schemas.microsoft.com/office/drawing/2014/main" id="{4082474D-BECE-7BFA-1BFC-9DBCDAF98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6082" y="2747169"/>
            <a:ext cx="305410" cy="372745"/>
          </a:xfrm>
          <a:prstGeom prst="rect">
            <a:avLst/>
          </a:prstGeom>
        </p:spPr>
      </p:pic>
      <p:pic>
        <p:nvPicPr>
          <p:cNvPr id="13" name="Picture 12">
            <a:extLst>
              <a:ext uri="{FF2B5EF4-FFF2-40B4-BE49-F238E27FC236}">
                <a16:creationId xmlns:a16="http://schemas.microsoft.com/office/drawing/2014/main" id="{B08D1CBB-6E77-D853-BBB0-B80865C39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00" y="3605744"/>
            <a:ext cx="305410" cy="372745"/>
          </a:xfrm>
          <a:prstGeom prst="rect">
            <a:avLst/>
          </a:prstGeom>
        </p:spPr>
      </p:pic>
      <p:pic>
        <p:nvPicPr>
          <p:cNvPr id="14" name="Picture 13">
            <a:extLst>
              <a:ext uri="{FF2B5EF4-FFF2-40B4-BE49-F238E27FC236}">
                <a16:creationId xmlns:a16="http://schemas.microsoft.com/office/drawing/2014/main" id="{AF7B6DE2-CC67-5097-C60F-EBBC3FCCB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851" y="2783436"/>
            <a:ext cx="305410" cy="372745"/>
          </a:xfrm>
          <a:prstGeom prst="rect">
            <a:avLst/>
          </a:prstGeom>
        </p:spPr>
      </p:pic>
      <p:pic>
        <p:nvPicPr>
          <p:cNvPr id="17" name="Content Placeholder 4">
            <a:extLst>
              <a:ext uri="{FF2B5EF4-FFF2-40B4-BE49-F238E27FC236}">
                <a16:creationId xmlns:a16="http://schemas.microsoft.com/office/drawing/2014/main" id="{474E5332-79A2-DC33-874C-D741C29B3D94}"/>
              </a:ext>
            </a:extLst>
          </p:cNvPr>
          <p:cNvPicPr>
            <a:picLocks noChangeAspect="1"/>
          </p:cNvPicPr>
          <p:nvPr/>
        </p:nvPicPr>
        <p:blipFill rotWithShape="1">
          <a:blip r:embed="rId2">
            <a:extLst>
              <a:ext uri="{28A0092B-C50C-407E-A947-70E740481C1C}">
                <a14:useLocalDpi xmlns:a14="http://schemas.microsoft.com/office/drawing/2010/main" val="0"/>
              </a:ext>
            </a:extLst>
          </a:blip>
          <a:srcRect l="8489" t="22407" r="79188" b="56934"/>
          <a:stretch/>
        </p:blipFill>
        <p:spPr>
          <a:xfrm>
            <a:off x="314315" y="539113"/>
            <a:ext cx="1165119" cy="1542441"/>
          </a:xfrm>
          <a:prstGeom prst="rect">
            <a:avLst/>
          </a:prstGeom>
        </p:spPr>
      </p:pic>
      <p:pic>
        <p:nvPicPr>
          <p:cNvPr id="16" name="Picture 15">
            <a:extLst>
              <a:ext uri="{FF2B5EF4-FFF2-40B4-BE49-F238E27FC236}">
                <a16:creationId xmlns:a16="http://schemas.microsoft.com/office/drawing/2014/main" id="{74033215-D279-1A4C-D4CB-D683C1164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70" y="541369"/>
            <a:ext cx="1656186" cy="2021332"/>
          </a:xfrm>
          <a:prstGeom prst="rect">
            <a:avLst/>
          </a:prstGeom>
        </p:spPr>
      </p:pic>
      <p:sp>
        <p:nvSpPr>
          <p:cNvPr id="15" name="Rectangle 14">
            <a:extLst>
              <a:ext uri="{FF2B5EF4-FFF2-40B4-BE49-F238E27FC236}">
                <a16:creationId xmlns:a16="http://schemas.microsoft.com/office/drawing/2014/main" id="{7E1805E5-8730-FF84-B7FF-85EBCDB196F9}"/>
              </a:ext>
            </a:extLst>
          </p:cNvPr>
          <p:cNvSpPr/>
          <p:nvPr/>
        </p:nvSpPr>
        <p:spPr>
          <a:xfrm>
            <a:off x="1253605" y="305143"/>
            <a:ext cx="3619009" cy="1015663"/>
          </a:xfrm>
          <a:prstGeom prst="rect">
            <a:avLst/>
          </a:prstGeom>
          <a:noFill/>
        </p:spPr>
        <p:txBody>
          <a:bodyPr wrap="square" lIns="91440" tIns="45720" rIns="91440" bIns="45720">
            <a:spAutoFit/>
          </a:bodyPr>
          <a:lstStyle/>
          <a:p>
            <a:pPr algn="ctr"/>
            <a:r>
              <a:rPr lang="en-US" sz="6000" b="1" dirty="0">
                <a:ln w="6600">
                  <a:solidFill>
                    <a:schemeClr val="accent2"/>
                  </a:solidFill>
                  <a:prstDash val="solid"/>
                </a:ln>
                <a:solidFill>
                  <a:srgbClr val="FF3803"/>
                </a:solidFill>
                <a:effectLst>
                  <a:outerShdw dist="38100" dir="2700000" algn="tl" rotWithShape="0">
                    <a:schemeClr val="bg1"/>
                  </a:outerShdw>
                </a:effectLst>
              </a:rPr>
              <a:t>8 in NEPAL</a:t>
            </a:r>
          </a:p>
        </p:txBody>
      </p:sp>
      <p:pic>
        <p:nvPicPr>
          <p:cNvPr id="3" name="Picture 2">
            <a:extLst>
              <a:ext uri="{FF2B5EF4-FFF2-40B4-BE49-F238E27FC236}">
                <a16:creationId xmlns:a16="http://schemas.microsoft.com/office/drawing/2014/main" id="{87457092-0218-9FEF-A2C2-6FC1BC38B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287" y="-31832"/>
            <a:ext cx="1030937" cy="870111"/>
          </a:xfrm>
          <a:prstGeom prst="rect">
            <a:avLst/>
          </a:prstGeom>
        </p:spPr>
      </p:pic>
    </p:spTree>
    <p:extLst>
      <p:ext uri="{BB962C8B-B14F-4D97-AF65-F5344CB8AC3E}">
        <p14:creationId xmlns:p14="http://schemas.microsoft.com/office/powerpoint/2010/main" val="36451595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3EE4-D7BE-BF11-98FF-763C2FDF2D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18C1B6-8D44-63D0-FAF2-A0D4B3E991CC}"/>
              </a:ext>
            </a:extLst>
          </p:cNvPr>
          <p:cNvSpPr>
            <a:spLocks noGrp="1"/>
          </p:cNvSpPr>
          <p:nvPr>
            <p:ph idx="1"/>
          </p:nvPr>
        </p:nvSpPr>
        <p:spPr>
          <a:xfrm>
            <a:off x="838200" y="1825625"/>
            <a:ext cx="6222167" cy="4667250"/>
          </a:xfrm>
        </p:spPr>
        <p:txBody>
          <a:bodyPr>
            <a:normAutofit fontScale="92500" lnSpcReduction="10000"/>
          </a:bodyPr>
          <a:lstStyle/>
          <a:p>
            <a:pPr algn="just"/>
            <a:r>
              <a:rPr lang="en-US" sz="4000" b="1" dirty="0">
                <a:solidFill>
                  <a:srgbClr val="FF0000"/>
                </a:solidFill>
              </a:rPr>
              <a:t>Market Competitiveness</a:t>
            </a:r>
            <a:r>
              <a:rPr lang="en-US" sz="4000" b="1" dirty="0"/>
              <a:t>: </a:t>
            </a:r>
          </a:p>
          <a:p>
            <a:pPr lvl="1" algn="just"/>
            <a:r>
              <a:rPr lang="en-US" sz="3600" b="1" dirty="0">
                <a:solidFill>
                  <a:srgbClr val="FF0000"/>
                </a:solidFill>
              </a:rPr>
              <a:t>Innovation</a:t>
            </a:r>
            <a:r>
              <a:rPr lang="en-US" sz="3600" b="1" dirty="0"/>
              <a:t>: Staying informed about the latest technologies and methods keeps competitive in the market. </a:t>
            </a:r>
          </a:p>
          <a:p>
            <a:pPr lvl="1" algn="just"/>
            <a:r>
              <a:rPr lang="en-US" sz="3600" b="1" dirty="0">
                <a:solidFill>
                  <a:srgbClr val="FF0000"/>
                </a:solidFill>
              </a:rPr>
              <a:t>Market Access</a:t>
            </a:r>
            <a:r>
              <a:rPr lang="en-US" sz="3600" b="1" dirty="0"/>
              <a:t>: Improved quality and efficiency can open up new market and increase the demand for products.</a:t>
            </a:r>
            <a:endParaRPr lang="en-US" sz="4000" dirty="0"/>
          </a:p>
        </p:txBody>
      </p:sp>
      <p:pic>
        <p:nvPicPr>
          <p:cNvPr id="5" name="Graphic 4">
            <a:extLst>
              <a:ext uri="{FF2B5EF4-FFF2-40B4-BE49-F238E27FC236}">
                <a16:creationId xmlns:a16="http://schemas.microsoft.com/office/drawing/2014/main" id="{81BC6BE3-1A69-71BE-3AA6-DF61021024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130" y="2290769"/>
            <a:ext cx="720000" cy="720000"/>
          </a:xfrm>
          <a:prstGeom prst="rect">
            <a:avLst/>
          </a:prstGeom>
        </p:spPr>
      </p:pic>
      <p:pic>
        <p:nvPicPr>
          <p:cNvPr id="7" name="Graphic 6">
            <a:extLst>
              <a:ext uri="{FF2B5EF4-FFF2-40B4-BE49-F238E27FC236}">
                <a16:creationId xmlns:a16="http://schemas.microsoft.com/office/drawing/2014/main" id="{022B39FA-BB38-92F7-8ED2-5F653EB121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130" y="3847232"/>
            <a:ext cx="720000" cy="720000"/>
          </a:xfrm>
          <a:prstGeom prst="rect">
            <a:avLst/>
          </a:prstGeom>
        </p:spPr>
      </p:pic>
      <p:pic>
        <p:nvPicPr>
          <p:cNvPr id="6" name="Picture 5">
            <a:extLst>
              <a:ext uri="{FF2B5EF4-FFF2-40B4-BE49-F238E27FC236}">
                <a16:creationId xmlns:a16="http://schemas.microsoft.com/office/drawing/2014/main" id="{CA3A8400-9CC0-7F9F-969A-CAA746643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4437" y="2702088"/>
            <a:ext cx="4686938" cy="22186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926365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DBCE-4F06-6A6B-F501-34E39B6F98BA}"/>
              </a:ext>
            </a:extLst>
          </p:cNvPr>
          <p:cNvSpPr>
            <a:spLocks noGrp="1"/>
          </p:cNvSpPr>
          <p:nvPr>
            <p:ph type="title"/>
          </p:nvPr>
        </p:nvSpPr>
        <p:spPr/>
        <p:txBody>
          <a:bodyPr>
            <a:normAutofit/>
          </a:bodyPr>
          <a:lstStyle/>
          <a:p>
            <a:r>
              <a:rPr lang="en-US" sz="8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Country Level </a:t>
            </a:r>
          </a:p>
        </p:txBody>
      </p:sp>
      <p:sp>
        <p:nvSpPr>
          <p:cNvPr id="3" name="Content Placeholder 2">
            <a:extLst>
              <a:ext uri="{FF2B5EF4-FFF2-40B4-BE49-F238E27FC236}">
                <a16:creationId xmlns:a16="http://schemas.microsoft.com/office/drawing/2014/main" id="{7F052AA3-C21F-1F8C-8536-61A48B2EE702}"/>
              </a:ext>
            </a:extLst>
          </p:cNvPr>
          <p:cNvSpPr>
            <a:spLocks noGrp="1"/>
          </p:cNvSpPr>
          <p:nvPr>
            <p:ph idx="1"/>
          </p:nvPr>
        </p:nvSpPr>
        <p:spPr>
          <a:xfrm>
            <a:off x="838200" y="1825624"/>
            <a:ext cx="6836764" cy="4530205"/>
          </a:xfrm>
        </p:spPr>
        <p:txBody>
          <a:bodyPr>
            <a:normAutofit fontScale="92500" lnSpcReduction="20000"/>
          </a:bodyPr>
          <a:lstStyle/>
          <a:p>
            <a:r>
              <a:rPr lang="en-US" sz="4000" b="1" dirty="0">
                <a:solidFill>
                  <a:srgbClr val="FF0000"/>
                </a:solidFill>
              </a:rPr>
              <a:t>Food Security:</a:t>
            </a:r>
          </a:p>
          <a:p>
            <a:pPr lvl="1"/>
            <a:r>
              <a:rPr lang="en-US" sz="3600" b="1" dirty="0">
                <a:solidFill>
                  <a:srgbClr val="FF0000"/>
                </a:solidFill>
              </a:rPr>
              <a:t>Reduced Postharvest losses</a:t>
            </a:r>
            <a:r>
              <a:rPr lang="en-US" sz="3600" b="1" dirty="0"/>
              <a:t>: Effective storage and preservation techniques reduce postharvest losses, ensuring more food reaches consumers. </a:t>
            </a:r>
          </a:p>
          <a:p>
            <a:pPr lvl="1"/>
            <a:r>
              <a:rPr lang="en-US" sz="3600" b="1" dirty="0">
                <a:solidFill>
                  <a:srgbClr val="FF0000"/>
                </a:solidFill>
              </a:rPr>
              <a:t>Stable Supply</a:t>
            </a:r>
            <a:r>
              <a:rPr lang="en-US" sz="3600" b="1" dirty="0"/>
              <a:t>: Improved distribution methods ensure a stable supply of agricultural products, contributing to food security. </a:t>
            </a:r>
          </a:p>
          <a:p>
            <a:endParaRPr lang="en-US" sz="4000" b="1" dirty="0"/>
          </a:p>
        </p:txBody>
      </p:sp>
      <p:pic>
        <p:nvPicPr>
          <p:cNvPr id="5" name="Graphic 4">
            <a:extLst>
              <a:ext uri="{FF2B5EF4-FFF2-40B4-BE49-F238E27FC236}">
                <a16:creationId xmlns:a16="http://schemas.microsoft.com/office/drawing/2014/main" id="{C175105F-BFFF-483B-65B6-C867232916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4203460"/>
            <a:ext cx="720000" cy="720000"/>
          </a:xfrm>
          <a:prstGeom prst="rect">
            <a:avLst/>
          </a:prstGeom>
        </p:spPr>
      </p:pic>
      <p:pic>
        <p:nvPicPr>
          <p:cNvPr id="7" name="Graphic 6">
            <a:extLst>
              <a:ext uri="{FF2B5EF4-FFF2-40B4-BE49-F238E27FC236}">
                <a16:creationId xmlns:a16="http://schemas.microsoft.com/office/drawing/2014/main" id="{150B68AB-70E1-CD31-55F1-FE22444B9F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3901" y="2554005"/>
            <a:ext cx="720000" cy="720000"/>
          </a:xfrm>
          <a:prstGeom prst="rect">
            <a:avLst/>
          </a:prstGeom>
        </p:spPr>
      </p:pic>
      <p:pic>
        <p:nvPicPr>
          <p:cNvPr id="6" name="Picture 5">
            <a:extLst>
              <a:ext uri="{FF2B5EF4-FFF2-40B4-BE49-F238E27FC236}">
                <a16:creationId xmlns:a16="http://schemas.microsoft.com/office/drawing/2014/main" id="{98899D96-970D-9077-C94C-689592282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7249" y="1918736"/>
            <a:ext cx="3356551" cy="44754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994791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9A6D-B90D-6758-896E-9082B256616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6AE86FE-AEBC-71F0-ABF5-C479C026D707}"/>
              </a:ext>
            </a:extLst>
          </p:cNvPr>
          <p:cNvSpPr>
            <a:spLocks noGrp="1"/>
          </p:cNvSpPr>
          <p:nvPr>
            <p:ph idx="1"/>
          </p:nvPr>
        </p:nvSpPr>
        <p:spPr>
          <a:xfrm>
            <a:off x="838200" y="1825625"/>
            <a:ext cx="6351740" cy="4351338"/>
          </a:xfrm>
        </p:spPr>
        <p:txBody>
          <a:bodyPr>
            <a:normAutofit fontScale="92500" lnSpcReduction="20000"/>
          </a:bodyPr>
          <a:lstStyle/>
          <a:p>
            <a:r>
              <a:rPr lang="en-US" sz="4000" b="1" dirty="0">
                <a:solidFill>
                  <a:srgbClr val="FF0000"/>
                </a:solidFill>
              </a:rPr>
              <a:t>Economic Growth</a:t>
            </a:r>
            <a:r>
              <a:rPr lang="en-US" sz="4000" b="1" dirty="0"/>
              <a:t>: </a:t>
            </a:r>
          </a:p>
          <a:p>
            <a:pPr lvl="1"/>
            <a:r>
              <a:rPr lang="en-US" sz="3600" b="1" dirty="0">
                <a:solidFill>
                  <a:srgbClr val="FF0000"/>
                </a:solidFill>
              </a:rPr>
              <a:t>Increased Income for Farmers</a:t>
            </a:r>
            <a:r>
              <a:rPr lang="en-US" sz="3600" b="1" dirty="0"/>
              <a:t>: Better postharvest management increase the value of agricultural products, providing higher income for farmers. </a:t>
            </a:r>
          </a:p>
          <a:p>
            <a:pPr lvl="1"/>
            <a:r>
              <a:rPr lang="en-US" sz="3600" b="1" dirty="0">
                <a:solidFill>
                  <a:srgbClr val="FF0000"/>
                </a:solidFill>
              </a:rPr>
              <a:t>Job Creation</a:t>
            </a:r>
            <a:r>
              <a:rPr lang="en-US" sz="3600" b="1" dirty="0"/>
              <a:t>: The development of storage and distribution infrastructure creates jobs and stimulates economic growth.  </a:t>
            </a:r>
          </a:p>
          <a:p>
            <a:endParaRPr lang="en-US" sz="4000" b="1" dirty="0"/>
          </a:p>
        </p:txBody>
      </p:sp>
      <p:pic>
        <p:nvPicPr>
          <p:cNvPr id="5" name="Graphic 4">
            <a:extLst>
              <a:ext uri="{FF2B5EF4-FFF2-40B4-BE49-F238E27FC236}">
                <a16:creationId xmlns:a16="http://schemas.microsoft.com/office/drawing/2014/main" id="{59A75DA2-81E2-25E4-FD09-A307FA476D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8421" y="4809364"/>
            <a:ext cx="808765" cy="808765"/>
          </a:xfrm>
          <a:prstGeom prst="rect">
            <a:avLst/>
          </a:prstGeom>
          <a:effectLst>
            <a:glow rad="101600">
              <a:schemeClr val="accent2">
                <a:satMod val="175000"/>
                <a:alpha val="40000"/>
              </a:schemeClr>
            </a:glow>
          </a:effectLst>
        </p:spPr>
      </p:pic>
      <p:pic>
        <p:nvPicPr>
          <p:cNvPr id="7" name="Graphic 6">
            <a:extLst>
              <a:ext uri="{FF2B5EF4-FFF2-40B4-BE49-F238E27FC236}">
                <a16:creationId xmlns:a16="http://schemas.microsoft.com/office/drawing/2014/main" id="{F604AC62-55A7-76CD-B589-C377594BC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293" y="3094271"/>
            <a:ext cx="715893" cy="715893"/>
          </a:xfrm>
          <a:prstGeom prst="rect">
            <a:avLst/>
          </a:prstGeom>
          <a:effectLst>
            <a:glow rad="101600">
              <a:schemeClr val="accent2">
                <a:satMod val="175000"/>
                <a:alpha val="40000"/>
              </a:schemeClr>
            </a:glow>
          </a:effectLst>
        </p:spPr>
      </p:pic>
      <p:pic>
        <p:nvPicPr>
          <p:cNvPr id="6" name="Picture 5">
            <a:extLst>
              <a:ext uri="{FF2B5EF4-FFF2-40B4-BE49-F238E27FC236}">
                <a16:creationId xmlns:a16="http://schemas.microsoft.com/office/drawing/2014/main" id="{3DA74AD8-BD11-7D57-2A6E-AD8BF3DC75B1}"/>
              </a:ext>
            </a:extLst>
          </p:cNvPr>
          <p:cNvPicPr>
            <a:picLocks noChangeAspect="1"/>
          </p:cNvPicPr>
          <p:nvPr/>
        </p:nvPicPr>
        <p:blipFill rotWithShape="1">
          <a:blip r:embed="rId6">
            <a:extLst>
              <a:ext uri="{28A0092B-C50C-407E-A947-70E740481C1C}">
                <a14:useLocalDpi xmlns:a14="http://schemas.microsoft.com/office/drawing/2010/main" val="0"/>
              </a:ext>
            </a:extLst>
          </a:blip>
          <a:srcRect r="20943"/>
          <a:stretch/>
        </p:blipFill>
        <p:spPr>
          <a:xfrm>
            <a:off x="7189940" y="2905892"/>
            <a:ext cx="4823575" cy="2888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768250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0351-E596-4A41-2ED3-3405246EB524}"/>
              </a:ext>
            </a:extLst>
          </p:cNvPr>
          <p:cNvSpPr>
            <a:spLocks noGrp="1"/>
          </p:cNvSpPr>
          <p:nvPr>
            <p:ph type="title"/>
          </p:nvPr>
        </p:nvSpPr>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Continued….</a:t>
            </a:r>
            <a:endParaRPr lang="en-US" sz="8000" dirty="0"/>
          </a:p>
        </p:txBody>
      </p:sp>
      <p:sp>
        <p:nvSpPr>
          <p:cNvPr id="3" name="Content Placeholder 2">
            <a:extLst>
              <a:ext uri="{FF2B5EF4-FFF2-40B4-BE49-F238E27FC236}">
                <a16:creationId xmlns:a16="http://schemas.microsoft.com/office/drawing/2014/main" id="{EAFCAD8B-1185-6C30-2213-609E1E40556C}"/>
              </a:ext>
            </a:extLst>
          </p:cNvPr>
          <p:cNvSpPr>
            <a:spLocks noGrp="1"/>
          </p:cNvSpPr>
          <p:nvPr>
            <p:ph idx="1"/>
          </p:nvPr>
        </p:nvSpPr>
        <p:spPr>
          <a:xfrm>
            <a:off x="838200" y="1825625"/>
            <a:ext cx="6878782" cy="4351338"/>
          </a:xfrm>
        </p:spPr>
        <p:txBody>
          <a:bodyPr>
            <a:normAutofit/>
          </a:bodyPr>
          <a:lstStyle/>
          <a:p>
            <a:pPr algn="just"/>
            <a:r>
              <a:rPr lang="en-US" sz="3200" b="1" dirty="0">
                <a:solidFill>
                  <a:srgbClr val="FF0000"/>
                </a:solidFill>
              </a:rPr>
              <a:t>Sustainable Development </a:t>
            </a:r>
          </a:p>
          <a:p>
            <a:pPr lvl="1" algn="just"/>
            <a:r>
              <a:rPr lang="en-US" sz="2800" b="1" dirty="0">
                <a:solidFill>
                  <a:srgbClr val="FF0000"/>
                </a:solidFill>
              </a:rPr>
              <a:t>Resource Efficiency</a:t>
            </a:r>
            <a:r>
              <a:rPr lang="en-US" sz="2800" b="1" dirty="0"/>
              <a:t>: Efficient use of resources through better storage and preservation practices supports sustainable agricultural development. </a:t>
            </a:r>
          </a:p>
          <a:p>
            <a:pPr lvl="1" algn="just"/>
            <a:r>
              <a:rPr lang="en-US" sz="2800" b="1" dirty="0">
                <a:solidFill>
                  <a:srgbClr val="FF0000"/>
                </a:solidFill>
              </a:rPr>
              <a:t>Environmental Protection</a:t>
            </a:r>
            <a:r>
              <a:rPr lang="en-US" sz="2800" b="1" dirty="0"/>
              <a:t>: Reducing waste and improving resource management helps protect the environment and promotes sustainable practices. </a:t>
            </a:r>
          </a:p>
          <a:p>
            <a:pPr lvl="1" algn="just"/>
            <a:endParaRPr lang="en-US" sz="2800" b="1" dirty="0"/>
          </a:p>
        </p:txBody>
      </p:sp>
      <p:pic>
        <p:nvPicPr>
          <p:cNvPr id="5" name="Graphic 4">
            <a:extLst>
              <a:ext uri="{FF2B5EF4-FFF2-40B4-BE49-F238E27FC236}">
                <a16:creationId xmlns:a16="http://schemas.microsoft.com/office/drawing/2014/main" id="{F3952AEA-B583-9CD8-5A53-B640FD647D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765" y="2782559"/>
            <a:ext cx="849989" cy="849989"/>
          </a:xfrm>
          <a:prstGeom prst="rect">
            <a:avLst/>
          </a:prstGeom>
          <a:effectLst>
            <a:glow rad="63500">
              <a:schemeClr val="accent2">
                <a:satMod val="175000"/>
                <a:alpha val="40000"/>
              </a:schemeClr>
            </a:glow>
          </a:effectLst>
        </p:spPr>
      </p:pic>
      <p:pic>
        <p:nvPicPr>
          <p:cNvPr id="7" name="Graphic 6">
            <a:extLst>
              <a:ext uri="{FF2B5EF4-FFF2-40B4-BE49-F238E27FC236}">
                <a16:creationId xmlns:a16="http://schemas.microsoft.com/office/drawing/2014/main" id="{5BD575C5-079C-7DC5-E03B-F4AAA4163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5764" y="4539378"/>
            <a:ext cx="849990" cy="849990"/>
          </a:xfrm>
          <a:prstGeom prst="rect">
            <a:avLst/>
          </a:prstGeom>
          <a:effectLst>
            <a:glow rad="63500">
              <a:schemeClr val="accent2">
                <a:satMod val="175000"/>
                <a:alpha val="40000"/>
              </a:schemeClr>
            </a:glow>
          </a:effectLst>
        </p:spPr>
      </p:pic>
      <p:pic>
        <p:nvPicPr>
          <p:cNvPr id="6" name="Picture 5">
            <a:extLst>
              <a:ext uri="{FF2B5EF4-FFF2-40B4-BE49-F238E27FC236}">
                <a16:creationId xmlns:a16="http://schemas.microsoft.com/office/drawing/2014/main" id="{66E56707-8886-DA6D-0809-092DBC53E1E1}"/>
              </a:ext>
            </a:extLst>
          </p:cNvPr>
          <p:cNvPicPr>
            <a:picLocks noChangeAspect="1"/>
          </p:cNvPicPr>
          <p:nvPr/>
        </p:nvPicPr>
        <p:blipFill rotWithShape="1">
          <a:blip r:embed="rId6">
            <a:extLst>
              <a:ext uri="{28A0092B-C50C-407E-A947-70E740481C1C}">
                <a14:useLocalDpi xmlns:a14="http://schemas.microsoft.com/office/drawing/2010/main" val="0"/>
              </a:ext>
            </a:extLst>
          </a:blip>
          <a:srcRect t="14065" b="8128"/>
          <a:stretch/>
        </p:blipFill>
        <p:spPr>
          <a:xfrm>
            <a:off x="8262613" y="1543794"/>
            <a:ext cx="2822921" cy="4633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331563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CE7E9-167A-6FE9-9F38-BDBCD35691DC}"/>
              </a:ext>
            </a:extLst>
          </p:cNvPr>
          <p:cNvSpPr>
            <a:spLocks noGrp="1"/>
          </p:cNvSpPr>
          <p:nvPr>
            <p:ph type="title"/>
          </p:nvPr>
        </p:nvSpPr>
        <p:spPr>
          <a:xfrm>
            <a:off x="838200" y="365125"/>
            <a:ext cx="9053945" cy="1325563"/>
          </a:xfrm>
        </p:spPr>
        <p:txBody>
          <a:bodyPr>
            <a:noAutofit/>
          </a:bodyPr>
          <a:lstStyle/>
          <a:p>
            <a:r>
              <a:rPr lang="en-US" sz="3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How will the knowledge acquired through the training benefit your personal career?</a:t>
            </a:r>
          </a:p>
        </p:txBody>
      </p:sp>
      <p:sp>
        <p:nvSpPr>
          <p:cNvPr id="3" name="Content Placeholder 2">
            <a:extLst>
              <a:ext uri="{FF2B5EF4-FFF2-40B4-BE49-F238E27FC236}">
                <a16:creationId xmlns:a16="http://schemas.microsoft.com/office/drawing/2014/main" id="{F95C82F2-3865-FEF3-6473-F660020E24E7}"/>
              </a:ext>
            </a:extLst>
          </p:cNvPr>
          <p:cNvSpPr>
            <a:spLocks noGrp="1"/>
          </p:cNvSpPr>
          <p:nvPr>
            <p:ph idx="1"/>
          </p:nvPr>
        </p:nvSpPr>
        <p:spPr>
          <a:xfrm>
            <a:off x="838200" y="1825625"/>
            <a:ext cx="7106587" cy="4667250"/>
          </a:xfrm>
        </p:spPr>
        <p:txBody>
          <a:bodyPr>
            <a:normAutofit/>
          </a:bodyPr>
          <a:lstStyle/>
          <a:p>
            <a:r>
              <a:rPr lang="en-US" sz="3600" b="1" dirty="0">
                <a:solidFill>
                  <a:srgbClr val="FF0000"/>
                </a:solidFill>
              </a:rPr>
              <a:t>Enhanced Expertise </a:t>
            </a:r>
          </a:p>
          <a:p>
            <a:pPr lvl="1"/>
            <a:r>
              <a:rPr lang="en-US" sz="3200" b="1" dirty="0">
                <a:solidFill>
                  <a:srgbClr val="FF0000"/>
                </a:solidFill>
              </a:rPr>
              <a:t>Skill development : </a:t>
            </a:r>
          </a:p>
          <a:p>
            <a:pPr lvl="2"/>
            <a:r>
              <a:rPr lang="en-US" sz="2800" b="1" dirty="0"/>
              <a:t>Gaining specialized skills in this field adds up valuable asset in the agricultural sector knowledge. </a:t>
            </a:r>
          </a:p>
          <a:p>
            <a:pPr lvl="1"/>
            <a:r>
              <a:rPr lang="en-US" sz="3200" b="1" dirty="0">
                <a:solidFill>
                  <a:srgbClr val="FF0000"/>
                </a:solidFill>
              </a:rPr>
              <a:t>Knowledge Application </a:t>
            </a:r>
            <a:r>
              <a:rPr lang="en-US" sz="3200" b="1" dirty="0"/>
              <a:t>: Application of advanced techniques to improve efficiency and reduces losses, showcasing ability to implement practical </a:t>
            </a:r>
            <a:r>
              <a:rPr lang="en-US" sz="3200" b="1" dirty="0" err="1"/>
              <a:t>sotlutions</a:t>
            </a:r>
            <a:r>
              <a:rPr lang="en-US" sz="3200" b="1" dirty="0"/>
              <a:t>. </a:t>
            </a:r>
          </a:p>
          <a:p>
            <a:endParaRPr lang="en-US" sz="3600" b="1" dirty="0"/>
          </a:p>
        </p:txBody>
      </p:sp>
      <p:pic>
        <p:nvPicPr>
          <p:cNvPr id="5" name="Graphic 4">
            <a:extLst>
              <a:ext uri="{FF2B5EF4-FFF2-40B4-BE49-F238E27FC236}">
                <a16:creationId xmlns:a16="http://schemas.microsoft.com/office/drawing/2014/main" id="{A91B88B6-CB7A-33F4-010B-A38F3BBF4A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44" y="5032375"/>
            <a:ext cx="709958" cy="709958"/>
          </a:xfrm>
          <a:prstGeom prst="rect">
            <a:avLst/>
          </a:prstGeom>
          <a:effectLst>
            <a:glow rad="63500">
              <a:schemeClr val="accent2">
                <a:satMod val="175000"/>
                <a:alpha val="40000"/>
              </a:schemeClr>
            </a:glow>
          </a:effectLst>
        </p:spPr>
      </p:pic>
      <p:pic>
        <p:nvPicPr>
          <p:cNvPr id="7" name="Graphic 6">
            <a:extLst>
              <a:ext uri="{FF2B5EF4-FFF2-40B4-BE49-F238E27FC236}">
                <a16:creationId xmlns:a16="http://schemas.microsoft.com/office/drawing/2014/main" id="{5D6D32A6-CA4C-87D6-0876-ABA3CC710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926" y="2984064"/>
            <a:ext cx="889872" cy="889872"/>
          </a:xfrm>
          <a:prstGeom prst="rect">
            <a:avLst/>
          </a:prstGeom>
          <a:effectLst>
            <a:glow rad="63500">
              <a:schemeClr val="accent2">
                <a:satMod val="175000"/>
                <a:alpha val="40000"/>
              </a:schemeClr>
            </a:glow>
          </a:effectLst>
        </p:spPr>
      </p:pic>
      <p:pic>
        <p:nvPicPr>
          <p:cNvPr id="6" name="Picture 5">
            <a:extLst>
              <a:ext uri="{FF2B5EF4-FFF2-40B4-BE49-F238E27FC236}">
                <a16:creationId xmlns:a16="http://schemas.microsoft.com/office/drawing/2014/main" id="{33C751E6-13DA-8C2A-B3DC-3383CE1BB3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203" y="1690688"/>
            <a:ext cx="2103360" cy="44433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0944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C02B-D2CD-490D-DBE8-130294D39B28}"/>
              </a:ext>
            </a:extLst>
          </p:cNvPr>
          <p:cNvSpPr>
            <a:spLocks noGrp="1"/>
          </p:cNvSpPr>
          <p:nvPr>
            <p:ph type="title"/>
          </p:nvPr>
        </p:nvSpPr>
        <p:spPr/>
        <p:txBody>
          <a:bodyPr>
            <a:norm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Continued….</a:t>
            </a:r>
          </a:p>
        </p:txBody>
      </p:sp>
      <p:sp>
        <p:nvSpPr>
          <p:cNvPr id="3" name="Content Placeholder 2">
            <a:extLst>
              <a:ext uri="{FF2B5EF4-FFF2-40B4-BE49-F238E27FC236}">
                <a16:creationId xmlns:a16="http://schemas.microsoft.com/office/drawing/2014/main" id="{3E802E50-3AF1-B092-F178-37EE5D93158B}"/>
              </a:ext>
            </a:extLst>
          </p:cNvPr>
          <p:cNvSpPr>
            <a:spLocks noGrp="1"/>
          </p:cNvSpPr>
          <p:nvPr>
            <p:ph idx="1"/>
          </p:nvPr>
        </p:nvSpPr>
        <p:spPr>
          <a:xfrm>
            <a:off x="838201" y="1825625"/>
            <a:ext cx="6464474" cy="4351338"/>
          </a:xfrm>
        </p:spPr>
        <p:txBody>
          <a:bodyPr>
            <a:normAutofit fontScale="92500" lnSpcReduction="10000"/>
          </a:bodyPr>
          <a:lstStyle/>
          <a:p>
            <a:r>
              <a:rPr lang="en-US" sz="3600" b="1" dirty="0">
                <a:solidFill>
                  <a:srgbClr val="FF0000"/>
                </a:solidFill>
              </a:rPr>
              <a:t>Career Advancement </a:t>
            </a:r>
          </a:p>
          <a:p>
            <a:pPr lvl="1"/>
            <a:r>
              <a:rPr lang="en-US" sz="3200" b="1" dirty="0">
                <a:solidFill>
                  <a:srgbClr val="FF0000"/>
                </a:solidFill>
              </a:rPr>
              <a:t>Professional Growth </a:t>
            </a:r>
            <a:r>
              <a:rPr lang="en-US" sz="3200" b="1" dirty="0"/>
              <a:t>: With enhanced expertise, it’s more likely to secure promotions and take on leadership roles within organization. </a:t>
            </a:r>
          </a:p>
          <a:p>
            <a:pPr lvl="1"/>
            <a:r>
              <a:rPr lang="en-US" sz="3200" b="1" dirty="0">
                <a:solidFill>
                  <a:srgbClr val="FF0000"/>
                </a:solidFill>
              </a:rPr>
              <a:t>Networking Opportunities</a:t>
            </a:r>
            <a:r>
              <a:rPr lang="en-US" sz="3200" b="1" dirty="0"/>
              <a:t>: Training program often provide opportunities to connect with industry experts peers, expanding professional networks. </a:t>
            </a:r>
          </a:p>
        </p:txBody>
      </p:sp>
      <p:pic>
        <p:nvPicPr>
          <p:cNvPr id="5" name="Graphic 4">
            <a:extLst>
              <a:ext uri="{FF2B5EF4-FFF2-40B4-BE49-F238E27FC236}">
                <a16:creationId xmlns:a16="http://schemas.microsoft.com/office/drawing/2014/main" id="{EB56B44B-6450-5D3F-2E4C-4DB7228FA7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260" y="4545956"/>
            <a:ext cx="742649" cy="742649"/>
          </a:xfrm>
          <a:prstGeom prst="rect">
            <a:avLst/>
          </a:prstGeom>
        </p:spPr>
      </p:pic>
      <p:pic>
        <p:nvPicPr>
          <p:cNvPr id="7" name="Graphic 6">
            <a:extLst>
              <a:ext uri="{FF2B5EF4-FFF2-40B4-BE49-F238E27FC236}">
                <a16:creationId xmlns:a16="http://schemas.microsoft.com/office/drawing/2014/main" id="{1208E62F-16D4-120C-F51A-040D8FB771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2715214"/>
            <a:ext cx="616709" cy="616709"/>
          </a:xfrm>
          <a:prstGeom prst="rect">
            <a:avLst/>
          </a:prstGeom>
        </p:spPr>
      </p:pic>
      <p:pic>
        <p:nvPicPr>
          <p:cNvPr id="6" name="Picture 5">
            <a:extLst>
              <a:ext uri="{FF2B5EF4-FFF2-40B4-BE49-F238E27FC236}">
                <a16:creationId xmlns:a16="http://schemas.microsoft.com/office/drawing/2014/main" id="{6E0C54BF-A0B0-9904-636D-D404C40443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5647" y="1708623"/>
            <a:ext cx="4587672" cy="34407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18372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E9A-7B02-C9EE-B83B-8CEEF90DD230}"/>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Continued….</a:t>
            </a:r>
            <a:endParaRPr lang="en-US" sz="7200" dirty="0"/>
          </a:p>
        </p:txBody>
      </p:sp>
      <p:sp>
        <p:nvSpPr>
          <p:cNvPr id="3" name="Content Placeholder 2">
            <a:extLst>
              <a:ext uri="{FF2B5EF4-FFF2-40B4-BE49-F238E27FC236}">
                <a16:creationId xmlns:a16="http://schemas.microsoft.com/office/drawing/2014/main" id="{49717FDC-CB5E-DC29-64C5-FD2FE087B193}"/>
              </a:ext>
            </a:extLst>
          </p:cNvPr>
          <p:cNvSpPr>
            <a:spLocks noGrp="1"/>
          </p:cNvSpPr>
          <p:nvPr>
            <p:ph idx="1"/>
          </p:nvPr>
        </p:nvSpPr>
        <p:spPr>
          <a:xfrm>
            <a:off x="838200" y="1825625"/>
            <a:ext cx="6006003" cy="4351338"/>
          </a:xfrm>
        </p:spPr>
        <p:txBody>
          <a:bodyPr>
            <a:normAutofit fontScale="92500" lnSpcReduction="20000"/>
          </a:bodyPr>
          <a:lstStyle/>
          <a:p>
            <a:r>
              <a:rPr lang="en-US" sz="4000" b="1" dirty="0">
                <a:solidFill>
                  <a:srgbClr val="FF0000"/>
                </a:solidFill>
              </a:rPr>
              <a:t>Increased Employability</a:t>
            </a:r>
            <a:r>
              <a:rPr lang="en-US" sz="4000" b="1" dirty="0"/>
              <a:t>: </a:t>
            </a:r>
          </a:p>
          <a:p>
            <a:pPr lvl="1"/>
            <a:r>
              <a:rPr lang="en-US" sz="3600" b="1" dirty="0">
                <a:solidFill>
                  <a:srgbClr val="FF0000"/>
                </a:solidFill>
              </a:rPr>
              <a:t>Competitive Edge</a:t>
            </a:r>
            <a:r>
              <a:rPr lang="en-US" sz="3600" b="1" dirty="0"/>
              <a:t>: Specialized knowledge sets us apart from other candidates making more attractive to potential employer. </a:t>
            </a:r>
          </a:p>
          <a:p>
            <a:pPr lvl="1"/>
            <a:r>
              <a:rPr lang="en-US" sz="3600" b="1" dirty="0">
                <a:solidFill>
                  <a:srgbClr val="FF0000"/>
                </a:solidFill>
              </a:rPr>
              <a:t>Versatility</a:t>
            </a:r>
            <a:r>
              <a:rPr lang="en-US" sz="3600" b="1" dirty="0"/>
              <a:t>: Understanding various aspects allows us to work in different roles and sectors within agriculture. </a:t>
            </a:r>
          </a:p>
          <a:p>
            <a:endParaRPr lang="en-US" sz="4000" b="1" dirty="0"/>
          </a:p>
        </p:txBody>
      </p:sp>
      <p:pic>
        <p:nvPicPr>
          <p:cNvPr id="5" name="Graphic 4">
            <a:extLst>
              <a:ext uri="{FF2B5EF4-FFF2-40B4-BE49-F238E27FC236}">
                <a16:creationId xmlns:a16="http://schemas.microsoft.com/office/drawing/2014/main" id="{EC15C7A4-94E5-0CEE-765F-EB8B009C04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58163" y="4714297"/>
            <a:ext cx="784127" cy="752348"/>
          </a:xfrm>
          <a:prstGeom prst="rect">
            <a:avLst/>
          </a:prstGeom>
          <a:effectLst>
            <a:glow rad="139700">
              <a:schemeClr val="accent2">
                <a:satMod val="175000"/>
                <a:alpha val="40000"/>
              </a:schemeClr>
            </a:glow>
          </a:effectLst>
        </p:spPr>
      </p:pic>
      <p:pic>
        <p:nvPicPr>
          <p:cNvPr id="7" name="Graphic 6">
            <a:extLst>
              <a:ext uri="{FF2B5EF4-FFF2-40B4-BE49-F238E27FC236}">
                <a16:creationId xmlns:a16="http://schemas.microsoft.com/office/drawing/2014/main" id="{1FE0C472-FE13-B39D-42F8-505501E04D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2923069"/>
            <a:ext cx="693784" cy="693784"/>
          </a:xfrm>
          <a:prstGeom prst="rect">
            <a:avLst/>
          </a:prstGeom>
          <a:effectLst>
            <a:glow rad="139700">
              <a:schemeClr val="accent2">
                <a:satMod val="175000"/>
                <a:alpha val="40000"/>
              </a:schemeClr>
            </a:glow>
          </a:effectLst>
        </p:spPr>
      </p:pic>
      <p:pic>
        <p:nvPicPr>
          <p:cNvPr id="6" name="Picture 5">
            <a:extLst>
              <a:ext uri="{FF2B5EF4-FFF2-40B4-BE49-F238E27FC236}">
                <a16:creationId xmlns:a16="http://schemas.microsoft.com/office/drawing/2014/main" id="{ADAA945C-D287-1A21-3E71-8B7F9AE3BE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6424" y="2104373"/>
            <a:ext cx="5100980" cy="3825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301293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26026-655A-1FD6-1D58-51D3DD05E65E}"/>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Continued….</a:t>
            </a:r>
            <a:endParaRPr lang="en-US" sz="7200" dirty="0"/>
          </a:p>
        </p:txBody>
      </p:sp>
      <p:sp>
        <p:nvSpPr>
          <p:cNvPr id="3" name="Content Placeholder 2">
            <a:extLst>
              <a:ext uri="{FF2B5EF4-FFF2-40B4-BE49-F238E27FC236}">
                <a16:creationId xmlns:a16="http://schemas.microsoft.com/office/drawing/2014/main" id="{9006DD84-27B3-99C9-2B68-E292468FD1A5}"/>
              </a:ext>
            </a:extLst>
          </p:cNvPr>
          <p:cNvSpPr>
            <a:spLocks noGrp="1"/>
          </p:cNvSpPr>
          <p:nvPr>
            <p:ph idx="1"/>
          </p:nvPr>
        </p:nvSpPr>
        <p:spPr>
          <a:xfrm>
            <a:off x="838200" y="1825625"/>
            <a:ext cx="6147217" cy="4351338"/>
          </a:xfrm>
        </p:spPr>
        <p:txBody>
          <a:bodyPr>
            <a:normAutofit lnSpcReduction="10000"/>
          </a:bodyPr>
          <a:lstStyle/>
          <a:p>
            <a:pPr algn="just"/>
            <a:r>
              <a:rPr lang="en-US" sz="3200" b="1" dirty="0">
                <a:solidFill>
                  <a:srgbClr val="FF0000"/>
                </a:solidFill>
              </a:rPr>
              <a:t>Contribution to National Development</a:t>
            </a:r>
            <a:r>
              <a:rPr lang="en-US" sz="3200" b="1" dirty="0"/>
              <a:t>: </a:t>
            </a:r>
          </a:p>
          <a:p>
            <a:pPr lvl="1" algn="just"/>
            <a:r>
              <a:rPr lang="en-US" sz="2800" b="1" dirty="0">
                <a:solidFill>
                  <a:srgbClr val="FF0000"/>
                </a:solidFill>
              </a:rPr>
              <a:t>Impactful Work:</a:t>
            </a:r>
            <a:r>
              <a:rPr lang="en-US" sz="2800" b="1" dirty="0"/>
              <a:t> By improving practices, we contribute to reducing food waste and enhancing food security in Nepal. </a:t>
            </a:r>
          </a:p>
          <a:p>
            <a:pPr lvl="1" algn="just"/>
            <a:r>
              <a:rPr lang="en-US" sz="2800" b="1" dirty="0">
                <a:solidFill>
                  <a:srgbClr val="FF0000"/>
                </a:solidFill>
              </a:rPr>
              <a:t>Sustainable Practices</a:t>
            </a:r>
            <a:r>
              <a:rPr lang="en-US" sz="2800" b="1" dirty="0"/>
              <a:t>: Promoting sustainable storage and distribution methods aligns with national goals for sustainable agricultural developments. </a:t>
            </a:r>
          </a:p>
        </p:txBody>
      </p:sp>
      <p:pic>
        <p:nvPicPr>
          <p:cNvPr id="5" name="Graphic 4">
            <a:extLst>
              <a:ext uri="{FF2B5EF4-FFF2-40B4-BE49-F238E27FC236}">
                <a16:creationId xmlns:a16="http://schemas.microsoft.com/office/drawing/2014/main" id="{3550AAC6-737A-8379-5692-EBE39DC4D1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417" y="1410091"/>
            <a:ext cx="4766872" cy="4766872"/>
          </a:xfrm>
          <a:prstGeom prst="rect">
            <a:avLst/>
          </a:prstGeom>
        </p:spPr>
      </p:pic>
    </p:spTree>
    <p:extLst>
      <p:ext uri="{BB962C8B-B14F-4D97-AF65-F5344CB8AC3E}">
        <p14:creationId xmlns:p14="http://schemas.microsoft.com/office/powerpoint/2010/main" val="21097379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B05C3-CB8B-92E4-53B7-6E7AC799CE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6220DF-A5E3-1535-5E16-F41545906EB6}"/>
              </a:ext>
            </a:extLst>
          </p:cNvPr>
          <p:cNvSpPr>
            <a:spLocks noGrp="1"/>
          </p:cNvSpPr>
          <p:nvPr>
            <p:ph idx="1"/>
          </p:nvPr>
        </p:nvSpPr>
        <p:spPr/>
        <p:txBody>
          <a:bodyPr/>
          <a:lstStyle/>
          <a:p>
            <a:endParaRPr lang="en-US"/>
          </a:p>
        </p:txBody>
      </p:sp>
      <p:pic>
        <p:nvPicPr>
          <p:cNvPr id="4" name="Video 4" title="American Football Player">
            <a:hlinkClick r:id="" action="ppaction://media"/>
            <a:extLst>
              <a:ext uri="{FF2B5EF4-FFF2-40B4-BE49-F238E27FC236}">
                <a16:creationId xmlns:a16="http://schemas.microsoft.com/office/drawing/2014/main" id="{9F5F00EC-3F58-24C8-939A-731E68C4A9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0B968C66-C4E0-298C-1731-A003949333C0}"/>
              </a:ext>
            </a:extLst>
          </p:cNvPr>
          <p:cNvSpPr/>
          <p:nvPr/>
        </p:nvSpPr>
        <p:spPr>
          <a:xfrm>
            <a:off x="5372100" y="-342900"/>
            <a:ext cx="6819900" cy="7200900"/>
          </a:xfrm>
          <a:custGeom>
            <a:avLst/>
            <a:gdLst/>
            <a:ahLst/>
            <a:cxnLst/>
            <a:rect l="l" t="t" r="r" b="b"/>
            <a:pathLst>
              <a:path w="6819900" h="6858000">
                <a:moveTo>
                  <a:pt x="2545069" y="3395357"/>
                </a:moveTo>
                <a:cubicBezTo>
                  <a:pt x="2567115" y="3672832"/>
                  <a:pt x="2589085" y="3905810"/>
                  <a:pt x="2610980" y="4094291"/>
                </a:cubicBezTo>
                <a:lnTo>
                  <a:pt x="2462023" y="4094291"/>
                </a:lnTo>
                <a:cubicBezTo>
                  <a:pt x="2473308" y="3946978"/>
                  <a:pt x="2500990" y="3714000"/>
                  <a:pt x="2545069" y="3395357"/>
                </a:cubicBezTo>
                <a:close/>
                <a:moveTo>
                  <a:pt x="610502" y="3309018"/>
                </a:moveTo>
                <a:cubicBezTo>
                  <a:pt x="666690" y="3309018"/>
                  <a:pt x="703693" y="3317584"/>
                  <a:pt x="721509" y="3334715"/>
                </a:cubicBezTo>
                <a:cubicBezTo>
                  <a:pt x="739325" y="3351845"/>
                  <a:pt x="748233" y="3388847"/>
                  <a:pt x="748233" y="3445722"/>
                </a:cubicBezTo>
                <a:lnTo>
                  <a:pt x="748233" y="3582425"/>
                </a:lnTo>
                <a:cubicBezTo>
                  <a:pt x="748233" y="3644095"/>
                  <a:pt x="740524" y="3684695"/>
                  <a:pt x="725106" y="3704224"/>
                </a:cubicBezTo>
                <a:cubicBezTo>
                  <a:pt x="709689" y="3723753"/>
                  <a:pt x="682108" y="3733518"/>
                  <a:pt x="642365" y="3733518"/>
                </a:cubicBezTo>
                <a:cubicBezTo>
                  <a:pt x="633457" y="3733518"/>
                  <a:pt x="622836" y="3733175"/>
                  <a:pt x="610502" y="3732490"/>
                </a:cubicBezTo>
                <a:close/>
                <a:moveTo>
                  <a:pt x="3159104" y="3024306"/>
                </a:moveTo>
                <a:lnTo>
                  <a:pt x="3159104" y="4688385"/>
                </a:lnTo>
                <a:lnTo>
                  <a:pt x="3520905" y="4688385"/>
                </a:lnTo>
                <a:lnTo>
                  <a:pt x="3520905" y="3931892"/>
                </a:lnTo>
                <a:lnTo>
                  <a:pt x="3746003" y="4688385"/>
                </a:lnTo>
                <a:lnTo>
                  <a:pt x="4125278" y="4688385"/>
                </a:lnTo>
                <a:lnTo>
                  <a:pt x="4125278" y="3024306"/>
                </a:lnTo>
                <a:lnTo>
                  <a:pt x="3763476" y="3024306"/>
                </a:lnTo>
                <a:lnTo>
                  <a:pt x="3763476" y="3773604"/>
                </a:lnTo>
                <a:lnTo>
                  <a:pt x="3520905" y="3024306"/>
                </a:lnTo>
                <a:close/>
                <a:moveTo>
                  <a:pt x="2214875" y="3024306"/>
                </a:moveTo>
                <a:lnTo>
                  <a:pt x="1994145" y="4688385"/>
                </a:lnTo>
                <a:lnTo>
                  <a:pt x="2441514" y="4688385"/>
                </a:lnTo>
                <a:lnTo>
                  <a:pt x="2467531" y="4389283"/>
                </a:lnTo>
                <a:lnTo>
                  <a:pt x="2622319" y="4389283"/>
                </a:lnTo>
                <a:lnTo>
                  <a:pt x="2645541" y="4688385"/>
                </a:lnTo>
                <a:lnTo>
                  <a:pt x="3087771" y="4688385"/>
                </a:lnTo>
                <a:lnTo>
                  <a:pt x="2840318" y="3024306"/>
                </a:lnTo>
                <a:close/>
                <a:moveTo>
                  <a:pt x="1235054" y="3024306"/>
                </a:moveTo>
                <a:lnTo>
                  <a:pt x="1235054" y="4688385"/>
                </a:lnTo>
                <a:lnTo>
                  <a:pt x="1930905" y="4688385"/>
                </a:lnTo>
                <a:lnTo>
                  <a:pt x="1930905" y="4355364"/>
                </a:lnTo>
                <a:lnTo>
                  <a:pt x="1667777" y="4355364"/>
                </a:lnTo>
                <a:lnTo>
                  <a:pt x="1667777" y="3024306"/>
                </a:lnTo>
                <a:close/>
                <a:moveTo>
                  <a:pt x="177779" y="3024306"/>
                </a:moveTo>
                <a:lnTo>
                  <a:pt x="177779" y="4688385"/>
                </a:lnTo>
                <a:lnTo>
                  <a:pt x="610502" y="4688385"/>
                </a:lnTo>
                <a:lnTo>
                  <a:pt x="610502" y="4018231"/>
                </a:lnTo>
                <a:lnTo>
                  <a:pt x="726648" y="4018231"/>
                </a:lnTo>
                <a:cubicBezTo>
                  <a:pt x="821210" y="4018231"/>
                  <a:pt x="897784" y="4005211"/>
                  <a:pt x="956371" y="3979173"/>
                </a:cubicBezTo>
                <a:cubicBezTo>
                  <a:pt x="1014958" y="3953134"/>
                  <a:pt x="1055216" y="3915789"/>
                  <a:pt x="1077143" y="3867138"/>
                </a:cubicBezTo>
                <a:cubicBezTo>
                  <a:pt x="1099070" y="3818486"/>
                  <a:pt x="1110034" y="3741055"/>
                  <a:pt x="1110034" y="3634845"/>
                </a:cubicBezTo>
                <a:lnTo>
                  <a:pt x="1110034" y="3489919"/>
                </a:lnTo>
                <a:cubicBezTo>
                  <a:pt x="1110034" y="3385764"/>
                  <a:pt x="1104381" y="3308847"/>
                  <a:pt x="1093074" y="3259168"/>
                </a:cubicBezTo>
                <a:cubicBezTo>
                  <a:pt x="1081768" y="3209489"/>
                  <a:pt x="1060183" y="3167176"/>
                  <a:pt x="1028320" y="3132229"/>
                </a:cubicBezTo>
                <a:cubicBezTo>
                  <a:pt x="996457" y="3097282"/>
                  <a:pt x="948834" y="3070559"/>
                  <a:pt x="885450" y="3052057"/>
                </a:cubicBezTo>
                <a:cubicBezTo>
                  <a:pt x="822066" y="3033556"/>
                  <a:pt x="731445" y="3024306"/>
                  <a:pt x="613585" y="3024306"/>
                </a:cubicBezTo>
                <a:close/>
                <a:moveTo>
                  <a:pt x="630545" y="1343492"/>
                </a:moveTo>
                <a:cubicBezTo>
                  <a:pt x="652590" y="1620967"/>
                  <a:pt x="674560" y="1853945"/>
                  <a:pt x="696455" y="2042426"/>
                </a:cubicBezTo>
                <a:lnTo>
                  <a:pt x="547498" y="2042426"/>
                </a:lnTo>
                <a:cubicBezTo>
                  <a:pt x="558783" y="1895113"/>
                  <a:pt x="586465" y="1662135"/>
                  <a:pt x="630545" y="1343492"/>
                </a:cubicBezTo>
                <a:close/>
                <a:moveTo>
                  <a:pt x="4478060" y="1219123"/>
                </a:moveTo>
                <a:cubicBezTo>
                  <a:pt x="4504784" y="1219123"/>
                  <a:pt x="4522430" y="1229915"/>
                  <a:pt x="4530994" y="1251500"/>
                </a:cubicBezTo>
                <a:cubicBezTo>
                  <a:pt x="4539560" y="1273085"/>
                  <a:pt x="4543842" y="1322593"/>
                  <a:pt x="4543842" y="1400024"/>
                </a:cubicBezTo>
                <a:lnTo>
                  <a:pt x="4543842" y="2164740"/>
                </a:lnTo>
                <a:cubicBezTo>
                  <a:pt x="4543842" y="2262727"/>
                  <a:pt x="4539731" y="2324741"/>
                  <a:pt x="4531508" y="2350780"/>
                </a:cubicBezTo>
                <a:cubicBezTo>
                  <a:pt x="4523286" y="2376818"/>
                  <a:pt x="4504442" y="2389838"/>
                  <a:pt x="4474977" y="2389838"/>
                </a:cubicBezTo>
                <a:cubicBezTo>
                  <a:pt x="4446197" y="2389838"/>
                  <a:pt x="4427868" y="2378531"/>
                  <a:pt x="4419987" y="2355919"/>
                </a:cubicBezTo>
                <a:cubicBezTo>
                  <a:pt x="4412107" y="2333306"/>
                  <a:pt x="4408167" y="2273691"/>
                  <a:pt x="4408167" y="2177074"/>
                </a:cubicBezTo>
                <a:lnTo>
                  <a:pt x="4408167" y="1400024"/>
                </a:lnTo>
                <a:cubicBezTo>
                  <a:pt x="4408167" y="1314370"/>
                  <a:pt x="4414163" y="1262806"/>
                  <a:pt x="4426154" y="1245333"/>
                </a:cubicBezTo>
                <a:cubicBezTo>
                  <a:pt x="4438146" y="1227860"/>
                  <a:pt x="4455448" y="1219123"/>
                  <a:pt x="4478060" y="1219123"/>
                </a:cubicBezTo>
                <a:close/>
                <a:moveTo>
                  <a:pt x="5140304" y="972440"/>
                </a:moveTo>
                <a:lnTo>
                  <a:pt x="5140304" y="2636520"/>
                </a:lnTo>
                <a:lnTo>
                  <a:pt x="5502105" y="2636520"/>
                </a:lnTo>
                <a:lnTo>
                  <a:pt x="5502105" y="1880027"/>
                </a:lnTo>
                <a:lnTo>
                  <a:pt x="5727202" y="2636520"/>
                </a:lnTo>
                <a:lnTo>
                  <a:pt x="6106478" y="2636520"/>
                </a:lnTo>
                <a:lnTo>
                  <a:pt x="6106478" y="972440"/>
                </a:lnTo>
                <a:lnTo>
                  <a:pt x="5744676" y="972440"/>
                </a:lnTo>
                <a:lnTo>
                  <a:pt x="5744676" y="1721739"/>
                </a:lnTo>
                <a:lnTo>
                  <a:pt x="5502105" y="972440"/>
                </a:lnTo>
                <a:close/>
                <a:moveTo>
                  <a:pt x="3378179" y="972440"/>
                </a:moveTo>
                <a:lnTo>
                  <a:pt x="3378179" y="2636520"/>
                </a:lnTo>
                <a:lnTo>
                  <a:pt x="3810902" y="2636520"/>
                </a:lnTo>
                <a:lnTo>
                  <a:pt x="3810902" y="972440"/>
                </a:lnTo>
                <a:close/>
                <a:moveTo>
                  <a:pt x="2332625" y="972440"/>
                </a:moveTo>
                <a:lnTo>
                  <a:pt x="2332625" y="1305462"/>
                </a:lnTo>
                <a:lnTo>
                  <a:pt x="2588558" y="1305462"/>
                </a:lnTo>
                <a:lnTo>
                  <a:pt x="2588558" y="2636520"/>
                </a:lnTo>
                <a:lnTo>
                  <a:pt x="3021280" y="2636520"/>
                </a:lnTo>
                <a:lnTo>
                  <a:pt x="3021280" y="1305462"/>
                </a:lnTo>
                <a:lnTo>
                  <a:pt x="3278241" y="1305462"/>
                </a:lnTo>
                <a:lnTo>
                  <a:pt x="3278241" y="972440"/>
                </a:lnTo>
                <a:close/>
                <a:moveTo>
                  <a:pt x="300350" y="972440"/>
                </a:moveTo>
                <a:lnTo>
                  <a:pt x="79620" y="2636520"/>
                </a:lnTo>
                <a:lnTo>
                  <a:pt x="526989" y="2636520"/>
                </a:lnTo>
                <a:lnTo>
                  <a:pt x="553007" y="2337418"/>
                </a:lnTo>
                <a:lnTo>
                  <a:pt x="707793" y="2337418"/>
                </a:lnTo>
                <a:lnTo>
                  <a:pt x="731016" y="2636520"/>
                </a:lnTo>
                <a:lnTo>
                  <a:pt x="1173246" y="2636520"/>
                </a:lnTo>
                <a:lnTo>
                  <a:pt x="925793" y="972440"/>
                </a:lnTo>
                <a:close/>
                <a:moveTo>
                  <a:pt x="4476004" y="937494"/>
                </a:moveTo>
                <a:cubicBezTo>
                  <a:pt x="4382128" y="937494"/>
                  <a:pt x="4299901" y="952911"/>
                  <a:pt x="4229322" y="983747"/>
                </a:cubicBezTo>
                <a:cubicBezTo>
                  <a:pt x="4158744" y="1014582"/>
                  <a:pt x="4102726" y="1058779"/>
                  <a:pt x="4061270" y="1116339"/>
                </a:cubicBezTo>
                <a:cubicBezTo>
                  <a:pt x="4019814" y="1173898"/>
                  <a:pt x="3995146" y="1237453"/>
                  <a:pt x="3987265" y="1307004"/>
                </a:cubicBezTo>
                <a:cubicBezTo>
                  <a:pt x="3979385" y="1376554"/>
                  <a:pt x="3975445" y="1494928"/>
                  <a:pt x="3975445" y="1662124"/>
                </a:cubicBezTo>
                <a:lnTo>
                  <a:pt x="3975445" y="1946837"/>
                </a:lnTo>
                <a:cubicBezTo>
                  <a:pt x="3975445" y="2118144"/>
                  <a:pt x="3979556" y="2238059"/>
                  <a:pt x="3987779" y="2306582"/>
                </a:cubicBezTo>
                <a:cubicBezTo>
                  <a:pt x="3996002" y="2375105"/>
                  <a:pt x="4021698" y="2438489"/>
                  <a:pt x="4064867" y="2496733"/>
                </a:cubicBezTo>
                <a:cubicBezTo>
                  <a:pt x="4108037" y="2554978"/>
                  <a:pt x="4165082" y="2598661"/>
                  <a:pt x="4236004" y="2627783"/>
                </a:cubicBezTo>
                <a:cubicBezTo>
                  <a:pt x="4306924" y="2656906"/>
                  <a:pt x="4386925" y="2671467"/>
                  <a:pt x="4476004" y="2671467"/>
                </a:cubicBezTo>
                <a:cubicBezTo>
                  <a:pt x="4569881" y="2671467"/>
                  <a:pt x="4652109" y="2656049"/>
                  <a:pt x="4722688" y="2625214"/>
                </a:cubicBezTo>
                <a:cubicBezTo>
                  <a:pt x="4793266" y="2594379"/>
                  <a:pt x="4849284" y="2550181"/>
                  <a:pt x="4890740" y="2492622"/>
                </a:cubicBezTo>
                <a:cubicBezTo>
                  <a:pt x="4932196" y="2435063"/>
                  <a:pt x="4956864" y="2371508"/>
                  <a:pt x="4964744" y="2301957"/>
                </a:cubicBezTo>
                <a:cubicBezTo>
                  <a:pt x="4972625" y="2232406"/>
                  <a:pt x="4976565" y="2114033"/>
                  <a:pt x="4976565" y="1946837"/>
                </a:cubicBezTo>
                <a:lnTo>
                  <a:pt x="4976565" y="1662124"/>
                </a:lnTo>
                <a:cubicBezTo>
                  <a:pt x="4976565" y="1490816"/>
                  <a:pt x="4972454" y="1370901"/>
                  <a:pt x="4964230" y="1302378"/>
                </a:cubicBezTo>
                <a:cubicBezTo>
                  <a:pt x="4956008" y="1233856"/>
                  <a:pt x="4930312" y="1170472"/>
                  <a:pt x="4887142" y="1112227"/>
                </a:cubicBezTo>
                <a:cubicBezTo>
                  <a:pt x="4843973" y="1053983"/>
                  <a:pt x="4786928" y="1010299"/>
                  <a:pt x="4716006" y="981177"/>
                </a:cubicBezTo>
                <a:cubicBezTo>
                  <a:pt x="4645085" y="952055"/>
                  <a:pt x="4565085" y="937494"/>
                  <a:pt x="4476004" y="937494"/>
                </a:cubicBezTo>
                <a:close/>
                <a:moveTo>
                  <a:pt x="1736917" y="937494"/>
                </a:moveTo>
                <a:cubicBezTo>
                  <a:pt x="1643040" y="937494"/>
                  <a:pt x="1559956" y="953425"/>
                  <a:pt x="1487664" y="985288"/>
                </a:cubicBezTo>
                <a:cubicBezTo>
                  <a:pt x="1415373" y="1017152"/>
                  <a:pt x="1358841" y="1060835"/>
                  <a:pt x="1318070" y="1116339"/>
                </a:cubicBezTo>
                <a:cubicBezTo>
                  <a:pt x="1277299" y="1171842"/>
                  <a:pt x="1252802" y="1229573"/>
                  <a:pt x="1244579" y="1289530"/>
                </a:cubicBezTo>
                <a:cubicBezTo>
                  <a:pt x="1236357" y="1349488"/>
                  <a:pt x="1232245" y="1439424"/>
                  <a:pt x="1232245" y="1559340"/>
                </a:cubicBezTo>
                <a:lnTo>
                  <a:pt x="1232245" y="2045510"/>
                </a:lnTo>
                <a:cubicBezTo>
                  <a:pt x="1232245" y="2208594"/>
                  <a:pt x="1245607" y="2330737"/>
                  <a:pt x="1272331" y="2411936"/>
                </a:cubicBezTo>
                <a:cubicBezTo>
                  <a:pt x="1299055" y="2493136"/>
                  <a:pt x="1353531" y="2556691"/>
                  <a:pt x="1435758" y="2602601"/>
                </a:cubicBezTo>
                <a:cubicBezTo>
                  <a:pt x="1517986" y="2648512"/>
                  <a:pt x="1622483" y="2671467"/>
                  <a:pt x="1749251" y="2671467"/>
                </a:cubicBezTo>
                <a:cubicBezTo>
                  <a:pt x="1871222" y="2671467"/>
                  <a:pt x="1973835" y="2644360"/>
                  <a:pt x="2057090" y="2590147"/>
                </a:cubicBezTo>
                <a:cubicBezTo>
                  <a:pt x="2140345" y="2535933"/>
                  <a:pt x="2194136" y="2472799"/>
                  <a:pt x="2218462" y="2400742"/>
                </a:cubicBezTo>
                <a:cubicBezTo>
                  <a:pt x="2242787" y="2328686"/>
                  <a:pt x="2254950" y="2206539"/>
                  <a:pt x="2254950" y="2034300"/>
                </a:cubicBezTo>
                <a:lnTo>
                  <a:pt x="2254950" y="1969449"/>
                </a:lnTo>
                <a:lnTo>
                  <a:pt x="1822228" y="1969449"/>
                </a:lnTo>
                <a:lnTo>
                  <a:pt x="1822228" y="2178616"/>
                </a:lnTo>
                <a:cubicBezTo>
                  <a:pt x="1822228" y="2269976"/>
                  <a:pt x="1817260" y="2328020"/>
                  <a:pt x="1807324" y="2352747"/>
                </a:cubicBezTo>
                <a:cubicBezTo>
                  <a:pt x="1797388" y="2377474"/>
                  <a:pt x="1776317" y="2389838"/>
                  <a:pt x="1744112" y="2389838"/>
                </a:cubicBezTo>
                <a:cubicBezTo>
                  <a:pt x="1710535" y="2389838"/>
                  <a:pt x="1688951" y="2377503"/>
                  <a:pt x="1679357" y="2352835"/>
                </a:cubicBezTo>
                <a:cubicBezTo>
                  <a:pt x="1669764" y="2328167"/>
                  <a:pt x="1664968" y="2275404"/>
                  <a:pt x="1664968" y="2194547"/>
                </a:cubicBezTo>
                <a:lnTo>
                  <a:pt x="1664968" y="1421608"/>
                </a:lnTo>
                <a:cubicBezTo>
                  <a:pt x="1664968" y="1337325"/>
                  <a:pt x="1669764" y="1282507"/>
                  <a:pt x="1679357" y="1257153"/>
                </a:cubicBezTo>
                <a:cubicBezTo>
                  <a:pt x="1688951" y="1231800"/>
                  <a:pt x="1711563" y="1219123"/>
                  <a:pt x="1747195" y="1219123"/>
                </a:cubicBezTo>
                <a:cubicBezTo>
                  <a:pt x="1778716" y="1219123"/>
                  <a:pt x="1799101" y="1229551"/>
                  <a:pt x="1808352" y="1250408"/>
                </a:cubicBezTo>
                <a:cubicBezTo>
                  <a:pt x="1817602" y="1271265"/>
                  <a:pt x="1822228" y="1323744"/>
                  <a:pt x="1822228" y="1407845"/>
                </a:cubicBezTo>
                <a:lnTo>
                  <a:pt x="1822228" y="1697071"/>
                </a:lnTo>
                <a:lnTo>
                  <a:pt x="2254950" y="1697071"/>
                </a:lnTo>
                <a:lnTo>
                  <a:pt x="2254950" y="1538991"/>
                </a:lnTo>
                <a:cubicBezTo>
                  <a:pt x="2254950" y="1383658"/>
                  <a:pt x="2241931" y="1269212"/>
                  <a:pt x="2215892" y="1195651"/>
                </a:cubicBezTo>
                <a:cubicBezTo>
                  <a:pt x="2189853" y="1122091"/>
                  <a:pt x="2135377" y="1060674"/>
                  <a:pt x="2052465" y="1011402"/>
                </a:cubicBezTo>
                <a:cubicBezTo>
                  <a:pt x="1969552" y="962130"/>
                  <a:pt x="1864369" y="937494"/>
                  <a:pt x="1736917" y="937494"/>
                </a:cubicBezTo>
                <a:close/>
                <a:moveTo>
                  <a:pt x="0" y="0"/>
                </a:moveTo>
                <a:lnTo>
                  <a:pt x="6819900" y="0"/>
                </a:lnTo>
                <a:lnTo>
                  <a:pt x="6819900" y="6858000"/>
                </a:lnTo>
                <a:lnTo>
                  <a:pt x="0" y="685800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536613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54A3-37A4-6118-967E-742869DFF4F5}"/>
              </a:ext>
            </a:extLst>
          </p:cNvPr>
          <p:cNvSpPr>
            <a:spLocks noGrp="1"/>
          </p:cNvSpPr>
          <p:nvPr>
            <p:ph type="title"/>
          </p:nvPr>
        </p:nvSpPr>
        <p:spPr>
          <a:xfrm>
            <a:off x="838200" y="365125"/>
            <a:ext cx="10515600" cy="5811838"/>
          </a:xfrm>
        </p:spPr>
        <p:txBody>
          <a:bodyPr>
            <a:normAutofit/>
          </a:bodyPr>
          <a:lstStyle/>
          <a:p>
            <a:pPr algn="ctr"/>
            <a:r>
              <a:rPr lang="en-US" sz="6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Action plan of disseminating the knowledge obtained from the training to your respective countries.</a:t>
            </a:r>
          </a:p>
        </p:txBody>
      </p:sp>
    </p:spTree>
    <p:extLst>
      <p:ext uri="{BB962C8B-B14F-4D97-AF65-F5344CB8AC3E}">
        <p14:creationId xmlns:p14="http://schemas.microsoft.com/office/powerpoint/2010/main" val="11959658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B18D-86B0-1C0C-ED09-C738CE31E36F}"/>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Physiographic Division</a:t>
            </a:r>
          </a:p>
        </p:txBody>
      </p:sp>
      <p:sp>
        <p:nvSpPr>
          <p:cNvPr id="10" name="TextBox 9">
            <a:extLst>
              <a:ext uri="{FF2B5EF4-FFF2-40B4-BE49-F238E27FC236}">
                <a16:creationId xmlns:a16="http://schemas.microsoft.com/office/drawing/2014/main" id="{69C29F93-0A2C-5067-219A-3868729D6747}"/>
              </a:ext>
            </a:extLst>
          </p:cNvPr>
          <p:cNvSpPr txBox="1"/>
          <p:nvPr/>
        </p:nvSpPr>
        <p:spPr>
          <a:xfrm>
            <a:off x="499746" y="7773591"/>
            <a:ext cx="4798961" cy="4031873"/>
          </a:xfrm>
          <a:prstGeom prst="rect">
            <a:avLst/>
          </a:prstGeom>
          <a:noFill/>
        </p:spPr>
        <p:txBody>
          <a:bodyPr wrap="square" rtlCol="0">
            <a:spAutoFit/>
          </a:bodyPr>
          <a:lstStyle/>
          <a:p>
            <a:r>
              <a:rPr lang="en-US" sz="3200" dirty="0">
                <a:ln w="0"/>
                <a:solidFill>
                  <a:schemeClr val="accent1"/>
                </a:solidFill>
                <a:effectLst>
                  <a:outerShdw blurRad="38100" dist="25400" dir="5400000" algn="ctr" rotWithShape="0">
                    <a:srgbClr val="6E747A">
                      <a:alpha val="43000"/>
                    </a:srgbClr>
                  </a:outerShdw>
                </a:effectLst>
              </a:rPr>
              <a:t>Mountainous Region </a:t>
            </a:r>
          </a:p>
          <a:p>
            <a:r>
              <a:rPr lang="en-US" sz="3200" dirty="0">
                <a:ln w="0"/>
                <a:solidFill>
                  <a:schemeClr val="accent1"/>
                </a:solidFill>
                <a:effectLst>
                  <a:outerShdw blurRad="38100" dist="25400" dir="5400000" algn="ctr" rotWithShape="0">
                    <a:srgbClr val="6E747A">
                      <a:alpha val="43000"/>
                    </a:srgbClr>
                  </a:outerShdw>
                </a:effectLst>
              </a:rPr>
              <a:t>18%</a:t>
            </a:r>
          </a:p>
          <a:p>
            <a:endParaRPr lang="en-US" sz="3200" dirty="0">
              <a:ln w="0"/>
              <a:solidFill>
                <a:schemeClr val="accent1"/>
              </a:solidFill>
              <a:effectLst>
                <a:outerShdw blurRad="38100" dist="25400" dir="5400000" algn="ctr" rotWithShape="0">
                  <a:srgbClr val="6E747A">
                    <a:alpha val="43000"/>
                  </a:srgbClr>
                </a:outerShdw>
              </a:effectLst>
            </a:endParaRPr>
          </a:p>
          <a:p>
            <a:r>
              <a:rPr lang="en-US" sz="3200" dirty="0">
                <a:ln w="0"/>
                <a:solidFill>
                  <a:schemeClr val="accent1"/>
                </a:solidFill>
                <a:effectLst>
                  <a:outerShdw blurRad="38100" dist="25400" dir="5400000" algn="ctr" rotWithShape="0">
                    <a:srgbClr val="6E747A">
                      <a:alpha val="43000"/>
                    </a:srgbClr>
                  </a:outerShdw>
                </a:effectLst>
              </a:rPr>
              <a:t>                   Hilly Region </a:t>
            </a:r>
          </a:p>
          <a:p>
            <a:r>
              <a:rPr lang="en-US" sz="3200" dirty="0">
                <a:ln w="0"/>
                <a:solidFill>
                  <a:schemeClr val="accent1"/>
                </a:solidFill>
                <a:effectLst>
                  <a:outerShdw blurRad="38100" dist="25400" dir="5400000" algn="ctr" rotWithShape="0">
                    <a:srgbClr val="6E747A">
                      <a:alpha val="43000"/>
                    </a:srgbClr>
                  </a:outerShdw>
                </a:effectLst>
              </a:rPr>
              <a:t>                        65%</a:t>
            </a:r>
          </a:p>
          <a:p>
            <a:endParaRPr lang="en-US" sz="3200" dirty="0">
              <a:ln w="0"/>
              <a:solidFill>
                <a:schemeClr val="accent1"/>
              </a:solidFill>
              <a:effectLst>
                <a:outerShdw blurRad="38100" dist="25400" dir="5400000" algn="ctr" rotWithShape="0">
                  <a:srgbClr val="6E747A">
                    <a:alpha val="43000"/>
                  </a:srgbClr>
                </a:outerShdw>
              </a:effectLst>
            </a:endParaRPr>
          </a:p>
          <a:p>
            <a:r>
              <a:rPr lang="en-US" sz="3200" dirty="0">
                <a:ln w="0"/>
                <a:solidFill>
                  <a:schemeClr val="accent1"/>
                </a:solidFill>
                <a:effectLst>
                  <a:outerShdw blurRad="38100" dist="25400" dir="5400000" algn="ctr" rotWithShape="0">
                    <a:srgbClr val="6E747A">
                      <a:alpha val="43000"/>
                    </a:srgbClr>
                  </a:outerShdw>
                </a:effectLst>
              </a:rPr>
              <a:t>Terai Region 17%</a:t>
            </a:r>
          </a:p>
          <a:p>
            <a:pPr marL="285750" indent="-285750">
              <a:buFontTx/>
              <a:buChar char="-"/>
            </a:pPr>
            <a:endParaRPr lang="en-US" sz="3200" dirty="0">
              <a:ln w="0"/>
              <a:solidFill>
                <a:schemeClr val="accent1"/>
              </a:solidFill>
              <a:effectLst>
                <a:outerShdw blurRad="38100" dist="25400" dir="5400000" algn="ctr" rotWithShape="0">
                  <a:srgbClr val="6E747A">
                    <a:alpha val="43000"/>
                  </a:srgbClr>
                </a:outerShdw>
              </a:effectLst>
            </a:endParaRPr>
          </a:p>
        </p:txBody>
      </p:sp>
      <p:pic>
        <p:nvPicPr>
          <p:cNvPr id="16" name="Picture 15">
            <a:extLst>
              <a:ext uri="{FF2B5EF4-FFF2-40B4-BE49-F238E27FC236}">
                <a16:creationId xmlns:a16="http://schemas.microsoft.com/office/drawing/2014/main" id="{9D8FD67C-5558-165B-E1C8-40169A06E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3709340"/>
            <a:ext cx="1603963" cy="1102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BEF29DD6-5E15-7BD2-4A0F-1275068A3D7A}"/>
              </a:ext>
            </a:extLst>
          </p:cNvPr>
          <p:cNvSpPr txBox="1"/>
          <p:nvPr/>
        </p:nvSpPr>
        <p:spPr>
          <a:xfrm>
            <a:off x="2725412" y="3619866"/>
            <a:ext cx="2634403" cy="1077218"/>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Ubuntu" panose="020B0504030602030204" pitchFamily="34" charset="0"/>
              </a:rPr>
              <a:t>Hilly Region </a:t>
            </a:r>
          </a:p>
          <a:p>
            <a:r>
              <a:rPr lang="en-US" sz="3200" dirty="0">
                <a:ln w="0"/>
                <a:effectLst>
                  <a:outerShdw blurRad="38100" dist="19050" dir="2700000" algn="tl" rotWithShape="0">
                    <a:schemeClr val="dk1">
                      <a:alpha val="40000"/>
                    </a:schemeClr>
                  </a:outerShdw>
                </a:effectLst>
                <a:latin typeface="Ubuntu" panose="020B0504030602030204" pitchFamily="34" charset="0"/>
              </a:rPr>
              <a:t>42% </a:t>
            </a:r>
          </a:p>
        </p:txBody>
      </p:sp>
      <p:pic>
        <p:nvPicPr>
          <p:cNvPr id="18" name="Picture 17">
            <a:extLst>
              <a:ext uri="{FF2B5EF4-FFF2-40B4-BE49-F238E27FC236}">
                <a16:creationId xmlns:a16="http://schemas.microsoft.com/office/drawing/2014/main" id="{BBE70912-0899-2A73-D94B-3D3228D79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35" y="5247987"/>
            <a:ext cx="1649046" cy="1102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a:extLst>
              <a:ext uri="{FF2B5EF4-FFF2-40B4-BE49-F238E27FC236}">
                <a16:creationId xmlns:a16="http://schemas.microsoft.com/office/drawing/2014/main" id="{62D3964C-A6DC-8EE4-B9A8-B86297AADF39}"/>
              </a:ext>
            </a:extLst>
          </p:cNvPr>
          <p:cNvSpPr txBox="1"/>
          <p:nvPr/>
        </p:nvSpPr>
        <p:spPr>
          <a:xfrm>
            <a:off x="2725412" y="5276289"/>
            <a:ext cx="2634403" cy="1077218"/>
          </a:xfrm>
          <a:prstGeom prst="rect">
            <a:avLst/>
          </a:prstGeom>
          <a:noFill/>
        </p:spPr>
        <p:txBody>
          <a:bodyPr wrap="square" rtlCol="0">
            <a:spAutoFit/>
          </a:bodyPr>
          <a:lstStyle/>
          <a:p>
            <a:r>
              <a:rPr lang="en-US" sz="3200" dirty="0">
                <a:ln w="0"/>
                <a:effectLst>
                  <a:outerShdw blurRad="38100" dist="19050" dir="2700000" algn="tl" rotWithShape="0">
                    <a:schemeClr val="dk1">
                      <a:alpha val="40000"/>
                    </a:schemeClr>
                  </a:outerShdw>
                </a:effectLst>
                <a:latin typeface="Ubuntu" panose="020B0504030602030204" pitchFamily="34" charset="0"/>
              </a:rPr>
              <a:t>Terai Region </a:t>
            </a:r>
          </a:p>
          <a:p>
            <a:r>
              <a:rPr lang="en-US" sz="3200" dirty="0">
                <a:ln w="0"/>
                <a:effectLst>
                  <a:outerShdw blurRad="38100" dist="19050" dir="2700000" algn="tl" rotWithShape="0">
                    <a:schemeClr val="dk1">
                      <a:alpha val="40000"/>
                    </a:schemeClr>
                  </a:outerShdw>
                </a:effectLst>
                <a:latin typeface="Ubuntu" panose="020B0504030602030204" pitchFamily="34" charset="0"/>
              </a:rPr>
              <a:t>23% </a:t>
            </a:r>
          </a:p>
        </p:txBody>
      </p:sp>
      <p:pic>
        <p:nvPicPr>
          <p:cNvPr id="21" name="Picture 20">
            <a:extLst>
              <a:ext uri="{FF2B5EF4-FFF2-40B4-BE49-F238E27FC236}">
                <a16:creationId xmlns:a16="http://schemas.microsoft.com/office/drawing/2014/main" id="{BFB4E6EA-287C-F5E5-5BED-CE17D42053CA}"/>
              </a:ext>
            </a:extLst>
          </p:cNvPr>
          <p:cNvPicPr>
            <a:picLocks noChangeAspect="1"/>
          </p:cNvPicPr>
          <p:nvPr/>
        </p:nvPicPr>
        <p:blipFill rotWithShape="1">
          <a:blip r:embed="rId4">
            <a:extLst>
              <a:ext uri="{28A0092B-C50C-407E-A947-70E740481C1C}">
                <a14:useLocalDpi xmlns:a14="http://schemas.microsoft.com/office/drawing/2010/main" val="0"/>
              </a:ext>
            </a:extLst>
          </a:blip>
          <a:srcRect l="-1492" t="1183" r="1492" b="31228"/>
          <a:stretch/>
        </p:blipFill>
        <p:spPr>
          <a:xfrm>
            <a:off x="824544" y="1954936"/>
            <a:ext cx="1610452" cy="1325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id="{F9DC2F11-24C6-CAF5-08CC-6502ACC7CC4E}"/>
              </a:ext>
            </a:extLst>
          </p:cNvPr>
          <p:cNvSpPr txBox="1"/>
          <p:nvPr/>
        </p:nvSpPr>
        <p:spPr>
          <a:xfrm>
            <a:off x="2725412" y="1963443"/>
            <a:ext cx="2634403" cy="1077218"/>
          </a:xfrm>
          <a:prstGeom prst="rect">
            <a:avLst/>
          </a:prstGeom>
          <a:noFill/>
        </p:spPr>
        <p:txBody>
          <a:bodyPr wrap="square" rtlCol="0">
            <a:spAutoFit/>
          </a:bodyPr>
          <a:lstStyle/>
          <a:p>
            <a:r>
              <a:rPr lang="en-US" sz="2800" dirty="0">
                <a:ln w="0"/>
                <a:effectLst>
                  <a:outerShdw blurRad="38100" dist="19050" dir="2700000" algn="tl" rotWithShape="0">
                    <a:schemeClr val="dk1">
                      <a:alpha val="40000"/>
                    </a:schemeClr>
                  </a:outerShdw>
                </a:effectLst>
                <a:latin typeface="Ubuntu" panose="020B0504030602030204" pitchFamily="34" charset="0"/>
              </a:rPr>
              <a:t>Mountainous</a:t>
            </a:r>
            <a:r>
              <a:rPr lang="en-US" sz="3200" dirty="0">
                <a:ln w="0"/>
                <a:effectLst>
                  <a:outerShdw blurRad="38100" dist="19050" dir="2700000" algn="tl" rotWithShape="0">
                    <a:schemeClr val="dk1">
                      <a:alpha val="40000"/>
                    </a:schemeClr>
                  </a:outerShdw>
                </a:effectLst>
                <a:latin typeface="Ubuntu" panose="020B0504030602030204" pitchFamily="34" charset="0"/>
              </a:rPr>
              <a:t>  Region  35% </a:t>
            </a:r>
          </a:p>
        </p:txBody>
      </p:sp>
      <p:pic>
        <p:nvPicPr>
          <p:cNvPr id="6" name="Content Placeholder 5">
            <a:extLst>
              <a:ext uri="{FF2B5EF4-FFF2-40B4-BE49-F238E27FC236}">
                <a16:creationId xmlns:a16="http://schemas.microsoft.com/office/drawing/2014/main" id="{18F1B5A8-9237-5527-FEC8-D487BA34A49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211097" y="1666004"/>
            <a:ext cx="6741250" cy="46847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031421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791D-8267-2316-41AE-FB846FF60AAE}"/>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Objectives Definition: </a:t>
            </a:r>
          </a:p>
        </p:txBody>
      </p:sp>
      <p:sp>
        <p:nvSpPr>
          <p:cNvPr id="3" name="Content Placeholder 2">
            <a:extLst>
              <a:ext uri="{FF2B5EF4-FFF2-40B4-BE49-F238E27FC236}">
                <a16:creationId xmlns:a16="http://schemas.microsoft.com/office/drawing/2014/main" id="{943B5A94-371D-1C73-166D-0907D6117281}"/>
              </a:ext>
            </a:extLst>
          </p:cNvPr>
          <p:cNvSpPr>
            <a:spLocks noGrp="1"/>
          </p:cNvSpPr>
          <p:nvPr>
            <p:ph idx="1"/>
          </p:nvPr>
        </p:nvSpPr>
        <p:spPr>
          <a:xfrm>
            <a:off x="838200" y="1825625"/>
            <a:ext cx="7668491" cy="4351338"/>
          </a:xfrm>
        </p:spPr>
        <p:txBody>
          <a:bodyPr>
            <a:normAutofit lnSpcReduction="10000"/>
          </a:bodyPr>
          <a:lstStyle/>
          <a:p>
            <a:r>
              <a:rPr lang="en-US" sz="3200" b="1" dirty="0">
                <a:solidFill>
                  <a:srgbClr val="FF0000"/>
                </a:solidFill>
              </a:rPr>
              <a:t>Purpose</a:t>
            </a:r>
            <a:r>
              <a:rPr lang="en-US" sz="3200" b="1" dirty="0"/>
              <a:t>: Clearly outline the goals of dissemination, such as improving postharvest practices, reducing losses, and enhancing market access.</a:t>
            </a:r>
          </a:p>
          <a:p>
            <a:r>
              <a:rPr lang="en-US" sz="3200" b="1" dirty="0">
                <a:solidFill>
                  <a:srgbClr val="FF0000"/>
                </a:solidFill>
              </a:rPr>
              <a:t>Outcomes</a:t>
            </a:r>
            <a:r>
              <a:rPr lang="en-US" sz="3200" b="1" dirty="0"/>
              <a:t>: Identify the desired outcomes, like increased awareness, adoption of best practices, and policy changes.</a:t>
            </a:r>
          </a:p>
          <a:p>
            <a:r>
              <a:rPr lang="en-US" sz="3200" b="1" dirty="0" err="1"/>
              <a:t>Eg</a:t>
            </a:r>
            <a:r>
              <a:rPr lang="en-US" sz="3200" b="1" dirty="0"/>
              <a:t>: 	</a:t>
            </a:r>
          </a:p>
          <a:p>
            <a:pPr lvl="1"/>
            <a:r>
              <a:rPr lang="en-US" sz="2800" b="1" dirty="0"/>
              <a:t>Improve post harvest management practices among farmers in Province No.2, Nepal. </a:t>
            </a:r>
          </a:p>
          <a:p>
            <a:endParaRPr lang="en-US" sz="3200" b="1" dirty="0"/>
          </a:p>
        </p:txBody>
      </p:sp>
      <p:pic>
        <p:nvPicPr>
          <p:cNvPr id="5" name="Graphic 4">
            <a:extLst>
              <a:ext uri="{FF2B5EF4-FFF2-40B4-BE49-F238E27FC236}">
                <a16:creationId xmlns:a16="http://schemas.microsoft.com/office/drawing/2014/main" id="{72B3CF4D-4376-CF10-C31F-22504F7D44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9325" y="1495816"/>
            <a:ext cx="2104056" cy="2104056"/>
          </a:xfrm>
          <a:prstGeom prst="rect">
            <a:avLst/>
          </a:prstGeom>
        </p:spPr>
      </p:pic>
      <p:pic>
        <p:nvPicPr>
          <p:cNvPr id="7" name="Graphic 6">
            <a:extLst>
              <a:ext uri="{FF2B5EF4-FFF2-40B4-BE49-F238E27FC236}">
                <a16:creationId xmlns:a16="http://schemas.microsoft.com/office/drawing/2014/main" id="{9FAB2C71-FEF1-E328-60C6-22ADB22F66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7820" y="3794744"/>
            <a:ext cx="2698131" cy="2698131"/>
          </a:xfrm>
          <a:prstGeom prst="rect">
            <a:avLst/>
          </a:prstGeom>
        </p:spPr>
      </p:pic>
    </p:spTree>
    <p:extLst>
      <p:ext uri="{BB962C8B-B14F-4D97-AF65-F5344CB8AC3E}">
        <p14:creationId xmlns:p14="http://schemas.microsoft.com/office/powerpoint/2010/main" val="39926475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8297-E8CC-098A-9A41-D7A595E9AC48}"/>
              </a:ext>
            </a:extLst>
          </p:cNvPr>
          <p:cNvSpPr>
            <a:spLocks noGrp="1"/>
          </p:cNvSpPr>
          <p:nvPr>
            <p:ph type="title"/>
          </p:nvPr>
        </p:nvSpPr>
        <p:spPr/>
        <p:txBody>
          <a:bodyPr>
            <a:norm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Target Audience : </a:t>
            </a:r>
          </a:p>
        </p:txBody>
      </p:sp>
      <p:sp>
        <p:nvSpPr>
          <p:cNvPr id="3" name="Content Placeholder 2">
            <a:extLst>
              <a:ext uri="{FF2B5EF4-FFF2-40B4-BE49-F238E27FC236}">
                <a16:creationId xmlns:a16="http://schemas.microsoft.com/office/drawing/2014/main" id="{2C6B4196-BE4A-1DB6-C7A7-D9A57900F968}"/>
              </a:ext>
            </a:extLst>
          </p:cNvPr>
          <p:cNvSpPr>
            <a:spLocks noGrp="1"/>
          </p:cNvSpPr>
          <p:nvPr>
            <p:ph idx="1"/>
          </p:nvPr>
        </p:nvSpPr>
        <p:spPr>
          <a:xfrm>
            <a:off x="838201" y="1825625"/>
            <a:ext cx="6061364" cy="4351338"/>
          </a:xfrm>
        </p:spPr>
        <p:txBody>
          <a:bodyPr>
            <a:normAutofit fontScale="85000" lnSpcReduction="20000"/>
          </a:bodyPr>
          <a:lstStyle/>
          <a:p>
            <a:pPr algn="just">
              <a:buFont typeface="Arial" panose="020B0604020202020204" pitchFamily="34" charset="0"/>
              <a:buChar char="•"/>
            </a:pPr>
            <a:r>
              <a:rPr lang="en-US" sz="3600" b="1" dirty="0">
                <a:solidFill>
                  <a:srgbClr val="FF0000"/>
                </a:solidFill>
              </a:rPr>
              <a:t>Primary Audiences</a:t>
            </a:r>
            <a:r>
              <a:rPr lang="en-US" sz="3600" b="1" dirty="0"/>
              <a:t>: Farmers, agricultural extension workers, policymakers, and industry stakeholders.</a:t>
            </a:r>
          </a:p>
          <a:p>
            <a:pPr algn="just">
              <a:buFont typeface="Arial" panose="020B0604020202020204" pitchFamily="34" charset="0"/>
              <a:buChar char="•"/>
            </a:pPr>
            <a:r>
              <a:rPr lang="en-US" sz="3600" b="1" dirty="0">
                <a:solidFill>
                  <a:srgbClr val="FF0000"/>
                </a:solidFill>
              </a:rPr>
              <a:t>Secondary Audiences</a:t>
            </a:r>
            <a:r>
              <a:rPr lang="en-US" sz="3600" b="1" dirty="0"/>
              <a:t>: Academic institutions, NGOs, and the general public.</a:t>
            </a:r>
          </a:p>
          <a:p>
            <a:pPr algn="just">
              <a:buFont typeface="Arial" panose="020B0604020202020204" pitchFamily="34" charset="0"/>
              <a:buChar char="•"/>
            </a:pPr>
            <a:r>
              <a:rPr lang="en-US" sz="3600" b="1" dirty="0" err="1"/>
              <a:t>Eg</a:t>
            </a:r>
            <a:r>
              <a:rPr lang="en-US" sz="3600" b="1" dirty="0"/>
              <a:t>: </a:t>
            </a:r>
          </a:p>
          <a:p>
            <a:pPr lvl="1" algn="just"/>
            <a:r>
              <a:rPr lang="en-US" sz="3200" b="1" dirty="0"/>
              <a:t>5000 farmers from 50 agricultural extension workers , and </a:t>
            </a:r>
          </a:p>
          <a:p>
            <a:pPr lvl="1" algn="just"/>
            <a:r>
              <a:rPr lang="en-US" sz="3200" b="1" dirty="0"/>
              <a:t>10 local policymakers. </a:t>
            </a:r>
          </a:p>
          <a:p>
            <a:pPr marL="0" indent="0" algn="just">
              <a:buNone/>
            </a:pPr>
            <a:endParaRPr lang="en-US" sz="3600" b="1" dirty="0"/>
          </a:p>
          <a:p>
            <a:pPr lvl="1" algn="just"/>
            <a:endParaRPr lang="en-US" sz="3200" b="1" dirty="0"/>
          </a:p>
          <a:p>
            <a:pPr algn="just"/>
            <a:endParaRPr lang="en-US" sz="3600" b="1" dirty="0"/>
          </a:p>
        </p:txBody>
      </p:sp>
      <p:pic>
        <p:nvPicPr>
          <p:cNvPr id="5" name="Graphic 4">
            <a:extLst>
              <a:ext uri="{FF2B5EF4-FFF2-40B4-BE49-F238E27FC236}">
                <a16:creationId xmlns:a16="http://schemas.microsoft.com/office/drawing/2014/main" id="{E157E846-79C8-2AD2-1AED-E72F785684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3332" y="484495"/>
            <a:ext cx="1086821" cy="1086821"/>
          </a:xfrm>
          <a:prstGeom prst="rect">
            <a:avLst/>
          </a:prstGeom>
        </p:spPr>
      </p:pic>
      <p:pic>
        <p:nvPicPr>
          <p:cNvPr id="8" name="Graphic 7">
            <a:extLst>
              <a:ext uri="{FF2B5EF4-FFF2-40B4-BE49-F238E27FC236}">
                <a16:creationId xmlns:a16="http://schemas.microsoft.com/office/drawing/2014/main" id="{CA6C2584-1FD6-B77B-484F-AE466FB41F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39207" y="4564454"/>
            <a:ext cx="1612509" cy="1612509"/>
          </a:xfrm>
          <a:prstGeom prst="rect">
            <a:avLst/>
          </a:prstGeom>
        </p:spPr>
      </p:pic>
      <p:pic>
        <p:nvPicPr>
          <p:cNvPr id="1026" name="Picture 2" descr="Jumla supplies 6,500 metric tons apple - The Himalayan Times - Nepal's No.1  English Daily Newspaper | Nepal News, Latest Politics, Business, World,  Sports, Entertainment, Travel, Life Style News">
            <a:extLst>
              <a:ext uri="{FF2B5EF4-FFF2-40B4-BE49-F238E27FC236}">
                <a16:creationId xmlns:a16="http://schemas.microsoft.com/office/drawing/2014/main" id="{431F29FC-A600-FF8A-7CE1-5E69536402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3381" y="2077689"/>
            <a:ext cx="3345274" cy="22287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Navigating the Path of Purpose: The NGO Registration Proc">
            <a:extLst>
              <a:ext uri="{FF2B5EF4-FFF2-40B4-BE49-F238E27FC236}">
                <a16:creationId xmlns:a16="http://schemas.microsoft.com/office/drawing/2014/main" id="{054D7716-CD3A-49A9-D498-0FD41FABBD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7144" y="4791445"/>
            <a:ext cx="2198342" cy="115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5241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773E0-E0A0-3FD2-2F13-774046B6F755}"/>
              </a:ext>
            </a:extLst>
          </p:cNvPr>
          <p:cNvSpPr>
            <a:spLocks noGrp="1"/>
          </p:cNvSpPr>
          <p:nvPr>
            <p:ph type="title"/>
          </p:nvPr>
        </p:nvSpPr>
        <p:spPr/>
        <p:txBody>
          <a:bodyPr>
            <a:normAutofit/>
          </a:bodyPr>
          <a:lstStyle/>
          <a:p>
            <a:r>
              <a:rPr lang="en-US" sz="72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Key Messages: </a:t>
            </a:r>
          </a:p>
        </p:txBody>
      </p:sp>
      <p:sp>
        <p:nvSpPr>
          <p:cNvPr id="3" name="Content Placeholder 2">
            <a:extLst>
              <a:ext uri="{FF2B5EF4-FFF2-40B4-BE49-F238E27FC236}">
                <a16:creationId xmlns:a16="http://schemas.microsoft.com/office/drawing/2014/main" id="{4969A7B3-5E38-1332-75BB-CB67F4D2213D}"/>
              </a:ext>
            </a:extLst>
          </p:cNvPr>
          <p:cNvSpPr>
            <a:spLocks noGrp="1"/>
          </p:cNvSpPr>
          <p:nvPr>
            <p:ph idx="1"/>
          </p:nvPr>
        </p:nvSpPr>
        <p:spPr>
          <a:xfrm>
            <a:off x="838200" y="1825625"/>
            <a:ext cx="7779327" cy="4351338"/>
          </a:xfrm>
        </p:spPr>
        <p:txBody>
          <a:bodyPr>
            <a:normAutofit fontScale="92500" lnSpcReduction="20000"/>
          </a:bodyPr>
          <a:lstStyle/>
          <a:p>
            <a:pPr algn="l">
              <a:buFont typeface="Arial" panose="020B0604020202020204" pitchFamily="34" charset="0"/>
              <a:buChar char="•"/>
            </a:pPr>
            <a:r>
              <a:rPr lang="en-US" sz="3600" b="1" dirty="0">
                <a:solidFill>
                  <a:srgbClr val="FF0000"/>
                </a:solidFill>
              </a:rPr>
              <a:t>Core</a:t>
            </a:r>
            <a:r>
              <a:rPr lang="en-US" sz="3600" b="1" dirty="0"/>
              <a:t> </a:t>
            </a:r>
            <a:r>
              <a:rPr lang="en-US" sz="3600" b="1" dirty="0">
                <a:solidFill>
                  <a:srgbClr val="FF0000"/>
                </a:solidFill>
              </a:rPr>
              <a:t>Content</a:t>
            </a:r>
            <a:r>
              <a:rPr lang="en-US" sz="3600" b="1" dirty="0"/>
              <a:t>: Focus on the importance of proper storage, preservation techniques, and efficient distribution methods.</a:t>
            </a:r>
          </a:p>
          <a:p>
            <a:pPr algn="l">
              <a:buFont typeface="Arial" panose="020B0604020202020204" pitchFamily="34" charset="0"/>
              <a:buChar char="•"/>
            </a:pPr>
            <a:r>
              <a:rPr lang="en-US" sz="3600" b="1" dirty="0">
                <a:solidFill>
                  <a:srgbClr val="FF0000"/>
                </a:solidFill>
              </a:rPr>
              <a:t>Tailored</a:t>
            </a:r>
            <a:r>
              <a:rPr lang="en-US" sz="3600" b="1" dirty="0"/>
              <a:t> </a:t>
            </a:r>
            <a:r>
              <a:rPr lang="en-US" sz="3600" b="1" dirty="0">
                <a:solidFill>
                  <a:srgbClr val="FF0000"/>
                </a:solidFill>
              </a:rPr>
              <a:t>Messages</a:t>
            </a:r>
            <a:r>
              <a:rPr lang="en-US" sz="3600" b="1" dirty="0"/>
              <a:t>: Customize messages for different audiences to ensure relevance and engagement. </a:t>
            </a:r>
          </a:p>
          <a:p>
            <a:pPr algn="l">
              <a:buFont typeface="Arial" panose="020B0604020202020204" pitchFamily="34" charset="0"/>
              <a:buChar char="•"/>
            </a:pPr>
            <a:r>
              <a:rPr lang="en-US" sz="3600" b="1" dirty="0" err="1"/>
              <a:t>Eg</a:t>
            </a:r>
            <a:r>
              <a:rPr lang="en-US" sz="3600" b="1" dirty="0"/>
              <a:t>: </a:t>
            </a:r>
          </a:p>
          <a:p>
            <a:pPr lvl="1"/>
            <a:r>
              <a:rPr lang="en-US" sz="3200" b="1" dirty="0"/>
              <a:t>Importance of reducing post harvest losses, </a:t>
            </a:r>
          </a:p>
          <a:p>
            <a:pPr lvl="1"/>
            <a:r>
              <a:rPr lang="en-US" sz="3200" b="1" dirty="0"/>
              <a:t>benefits of modern storage techniques, and </a:t>
            </a:r>
          </a:p>
          <a:p>
            <a:pPr lvl="1"/>
            <a:r>
              <a:rPr lang="en-US" sz="3200" b="1" dirty="0"/>
              <a:t>efficient distribution methods. </a:t>
            </a:r>
          </a:p>
          <a:p>
            <a:endParaRPr lang="en-US" sz="3600" b="1" dirty="0"/>
          </a:p>
        </p:txBody>
      </p:sp>
      <p:pic>
        <p:nvPicPr>
          <p:cNvPr id="5" name="Graphic 4">
            <a:extLst>
              <a:ext uri="{FF2B5EF4-FFF2-40B4-BE49-F238E27FC236}">
                <a16:creationId xmlns:a16="http://schemas.microsoft.com/office/drawing/2014/main" id="{5B8419BF-F639-6652-A25B-1F3C6549AE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5091" y="1618582"/>
            <a:ext cx="1810418" cy="1810418"/>
          </a:xfrm>
          <a:prstGeom prst="rect">
            <a:avLst/>
          </a:prstGeom>
        </p:spPr>
      </p:pic>
      <p:pic>
        <p:nvPicPr>
          <p:cNvPr id="7" name="Graphic 6">
            <a:extLst>
              <a:ext uri="{FF2B5EF4-FFF2-40B4-BE49-F238E27FC236}">
                <a16:creationId xmlns:a16="http://schemas.microsoft.com/office/drawing/2014/main" id="{0F2CA381-8173-629D-B9BE-2CF728BA7B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8582" y="3621954"/>
            <a:ext cx="2265218" cy="2265218"/>
          </a:xfrm>
          <a:prstGeom prst="rect">
            <a:avLst/>
          </a:prstGeom>
        </p:spPr>
      </p:pic>
    </p:spTree>
    <p:extLst>
      <p:ext uri="{BB962C8B-B14F-4D97-AF65-F5344CB8AC3E}">
        <p14:creationId xmlns:p14="http://schemas.microsoft.com/office/powerpoint/2010/main" val="26357795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2F15-0490-32FD-BE68-203FC68B58DB}"/>
              </a:ext>
            </a:extLst>
          </p:cNvPr>
          <p:cNvSpPr>
            <a:spLocks noGrp="1"/>
          </p:cNvSpPr>
          <p:nvPr>
            <p:ph type="title"/>
          </p:nvPr>
        </p:nvSpPr>
        <p:spPr/>
        <p:txBody>
          <a:bodyPr>
            <a:normAutofit/>
          </a:bodyPr>
          <a:lstStyle/>
          <a:p>
            <a:r>
              <a:rPr lang="en-US" sz="54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Dissemination Methods: </a:t>
            </a:r>
          </a:p>
        </p:txBody>
      </p:sp>
      <p:sp>
        <p:nvSpPr>
          <p:cNvPr id="3" name="Content Placeholder 2">
            <a:extLst>
              <a:ext uri="{FF2B5EF4-FFF2-40B4-BE49-F238E27FC236}">
                <a16:creationId xmlns:a16="http://schemas.microsoft.com/office/drawing/2014/main" id="{FFAB34FB-CEEB-F6B1-2C6E-C7AFBA4D2E98}"/>
              </a:ext>
            </a:extLst>
          </p:cNvPr>
          <p:cNvSpPr>
            <a:spLocks noGrp="1"/>
          </p:cNvSpPr>
          <p:nvPr>
            <p:ph idx="1"/>
          </p:nvPr>
        </p:nvSpPr>
        <p:spPr>
          <a:xfrm>
            <a:off x="838199" y="1825625"/>
            <a:ext cx="7779327" cy="4351338"/>
          </a:xfrm>
        </p:spPr>
        <p:txBody>
          <a:bodyPr>
            <a:normAutofit fontScale="92500" lnSpcReduction="10000"/>
          </a:bodyPr>
          <a:lstStyle/>
          <a:p>
            <a:pPr algn="l">
              <a:buFont typeface="Arial" panose="020B0604020202020204" pitchFamily="34" charset="0"/>
              <a:buChar char="•"/>
            </a:pPr>
            <a:r>
              <a:rPr lang="en-US" sz="3600" b="1" dirty="0">
                <a:solidFill>
                  <a:srgbClr val="FF0000"/>
                </a:solidFill>
              </a:rPr>
              <a:t>Workshops and Seminars:</a:t>
            </a:r>
            <a:r>
              <a:rPr lang="en-US" sz="3600" b="1" dirty="0"/>
              <a:t> Conduct training sessions and workshops for farmers and extension workers. </a:t>
            </a:r>
          </a:p>
          <a:p>
            <a:pPr lvl="1"/>
            <a:r>
              <a:rPr lang="en-US" sz="3200" b="1" dirty="0" err="1"/>
              <a:t>Eg</a:t>
            </a:r>
            <a:r>
              <a:rPr lang="en-US" sz="3200" b="1" dirty="0"/>
              <a:t>: Conduct 10 workshops in different districts.  </a:t>
            </a:r>
          </a:p>
          <a:p>
            <a:pPr algn="l">
              <a:buFont typeface="Arial" panose="020B0604020202020204" pitchFamily="34" charset="0"/>
              <a:buChar char="•"/>
            </a:pPr>
            <a:r>
              <a:rPr lang="en-US" sz="3600" b="1" dirty="0">
                <a:solidFill>
                  <a:srgbClr val="FF0000"/>
                </a:solidFill>
              </a:rPr>
              <a:t>Publications</a:t>
            </a:r>
            <a:r>
              <a:rPr lang="en-US" sz="3600" b="1" dirty="0"/>
              <a:t>: Create manuals, brochures, and articles to distribute knowledge widely.</a:t>
            </a:r>
          </a:p>
          <a:p>
            <a:pPr lvl="1"/>
            <a:r>
              <a:rPr lang="en-US" sz="3200" b="1" dirty="0" err="1"/>
              <a:t>Eg</a:t>
            </a:r>
            <a:r>
              <a:rPr lang="en-US" sz="3200" b="1" dirty="0"/>
              <a:t>: Distribution of 10,000 brochures and 5000 manuals. </a:t>
            </a:r>
          </a:p>
          <a:p>
            <a:endParaRPr lang="en-US" sz="3600" b="1" dirty="0"/>
          </a:p>
        </p:txBody>
      </p:sp>
      <p:pic>
        <p:nvPicPr>
          <p:cNvPr id="5" name="Graphic 4">
            <a:extLst>
              <a:ext uri="{FF2B5EF4-FFF2-40B4-BE49-F238E27FC236}">
                <a16:creationId xmlns:a16="http://schemas.microsoft.com/office/drawing/2014/main" id="{713120F9-D813-E57A-3ECC-13CA75D8CD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62691" y="4149004"/>
            <a:ext cx="2286000" cy="2286000"/>
          </a:xfrm>
          <a:prstGeom prst="rect">
            <a:avLst/>
          </a:prstGeom>
        </p:spPr>
      </p:pic>
      <p:pic>
        <p:nvPicPr>
          <p:cNvPr id="7" name="Graphic 6">
            <a:extLst>
              <a:ext uri="{FF2B5EF4-FFF2-40B4-BE49-F238E27FC236}">
                <a16:creationId xmlns:a16="http://schemas.microsoft.com/office/drawing/2014/main" id="{2D6DCE4F-ACB2-7091-0723-EDF18288B9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62691" y="1791043"/>
            <a:ext cx="2073654" cy="2073654"/>
          </a:xfrm>
          <a:prstGeom prst="rect">
            <a:avLst/>
          </a:prstGeom>
        </p:spPr>
      </p:pic>
    </p:spTree>
    <p:extLst>
      <p:ext uri="{BB962C8B-B14F-4D97-AF65-F5344CB8AC3E}">
        <p14:creationId xmlns:p14="http://schemas.microsoft.com/office/powerpoint/2010/main" val="20259353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2C43-9095-7DAD-33BC-5A1C90E04E1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3C7776E-8EAC-1138-30A4-7B8FF800C04D}"/>
              </a:ext>
            </a:extLst>
          </p:cNvPr>
          <p:cNvSpPr>
            <a:spLocks noGrp="1"/>
          </p:cNvSpPr>
          <p:nvPr>
            <p:ph idx="1"/>
          </p:nvPr>
        </p:nvSpPr>
        <p:spPr>
          <a:xfrm>
            <a:off x="838200" y="1825625"/>
            <a:ext cx="6518564" cy="4351338"/>
          </a:xfrm>
        </p:spPr>
        <p:txBody>
          <a:bodyPr>
            <a:normAutofit fontScale="92500"/>
          </a:bodyPr>
          <a:lstStyle/>
          <a:p>
            <a:pPr algn="just">
              <a:buFont typeface="Arial" panose="020B0604020202020204" pitchFamily="34" charset="0"/>
              <a:buChar char="•"/>
            </a:pPr>
            <a:r>
              <a:rPr lang="en-US" sz="3200" b="1" dirty="0">
                <a:solidFill>
                  <a:srgbClr val="FF0000"/>
                </a:solidFill>
              </a:rPr>
              <a:t>Digital Platforms</a:t>
            </a:r>
            <a:r>
              <a:rPr lang="en-US" sz="3200" b="1" dirty="0"/>
              <a:t>: Use social media, websites, and online forums to reach a broader audience.</a:t>
            </a:r>
          </a:p>
          <a:p>
            <a:pPr lvl="1" algn="just"/>
            <a:r>
              <a:rPr lang="en-US" sz="2800" b="1" dirty="0"/>
              <a:t>Launching a social media campaign targeting young farmers. </a:t>
            </a:r>
          </a:p>
          <a:p>
            <a:pPr algn="just">
              <a:buFont typeface="Arial" panose="020B0604020202020204" pitchFamily="34" charset="0"/>
              <a:buChar char="•"/>
            </a:pPr>
            <a:r>
              <a:rPr lang="en-US" sz="3200" b="1" dirty="0">
                <a:solidFill>
                  <a:srgbClr val="FF0000"/>
                </a:solidFill>
              </a:rPr>
              <a:t>Media</a:t>
            </a:r>
            <a:r>
              <a:rPr lang="en-US" sz="3200" b="1" dirty="0"/>
              <a:t> </a:t>
            </a:r>
            <a:r>
              <a:rPr lang="en-US" sz="3200" b="1" dirty="0">
                <a:solidFill>
                  <a:srgbClr val="FF0000"/>
                </a:solidFill>
              </a:rPr>
              <a:t>Engagement</a:t>
            </a:r>
            <a:r>
              <a:rPr lang="en-US" sz="3200" b="1" dirty="0"/>
              <a:t>: Collaborate with local media to broadcast information through TV, radio, and newspapers.</a:t>
            </a:r>
          </a:p>
          <a:p>
            <a:pPr lvl="1" algn="just"/>
            <a:r>
              <a:rPr lang="en-US" sz="2800" b="1" dirty="0" err="1"/>
              <a:t>Eg</a:t>
            </a:r>
            <a:r>
              <a:rPr lang="en-US" sz="2800" b="1" dirty="0"/>
              <a:t>: </a:t>
            </a:r>
            <a:r>
              <a:rPr lang="en-US" sz="2800" b="1" dirty="0" err="1"/>
              <a:t>Parternering</a:t>
            </a:r>
            <a:r>
              <a:rPr lang="en-US" sz="2800" b="1" dirty="0"/>
              <a:t> with local radio stations for weekly agricultural programs. </a:t>
            </a:r>
          </a:p>
          <a:p>
            <a:pPr algn="just"/>
            <a:endParaRPr lang="en-US" sz="3200" b="1" dirty="0"/>
          </a:p>
        </p:txBody>
      </p:sp>
      <p:pic>
        <p:nvPicPr>
          <p:cNvPr id="5" name="Graphic 4">
            <a:extLst>
              <a:ext uri="{FF2B5EF4-FFF2-40B4-BE49-F238E27FC236}">
                <a16:creationId xmlns:a16="http://schemas.microsoft.com/office/drawing/2014/main" id="{B634DA8F-96DA-B97B-C642-3E372FAE7D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64543" y="1532424"/>
            <a:ext cx="2303547" cy="2303547"/>
          </a:xfrm>
          <a:prstGeom prst="rect">
            <a:avLst/>
          </a:prstGeom>
        </p:spPr>
      </p:pic>
      <p:pic>
        <p:nvPicPr>
          <p:cNvPr id="7" name="Graphic 6">
            <a:extLst>
              <a:ext uri="{FF2B5EF4-FFF2-40B4-BE49-F238E27FC236}">
                <a16:creationId xmlns:a16="http://schemas.microsoft.com/office/drawing/2014/main" id="{2E431453-9F01-25B1-331B-8BD6A71FED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5745" y="3815570"/>
            <a:ext cx="2909455" cy="2909455"/>
          </a:xfrm>
          <a:prstGeom prst="rect">
            <a:avLst/>
          </a:prstGeom>
        </p:spPr>
      </p:pic>
    </p:spTree>
    <p:extLst>
      <p:ext uri="{BB962C8B-B14F-4D97-AF65-F5344CB8AC3E}">
        <p14:creationId xmlns:p14="http://schemas.microsoft.com/office/powerpoint/2010/main" val="1101781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EFA97-6E57-1AE9-8BE9-1E292B407D70}"/>
              </a:ext>
            </a:extLst>
          </p:cNvPr>
          <p:cNvSpPr>
            <a:spLocks noGrp="1"/>
          </p:cNvSpPr>
          <p:nvPr>
            <p:ph type="title"/>
          </p:nvPr>
        </p:nvSpPr>
        <p:spPr/>
        <p:txBody>
          <a:bodyPr>
            <a:norm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Plan Implementation: </a:t>
            </a:r>
          </a:p>
        </p:txBody>
      </p:sp>
      <p:sp>
        <p:nvSpPr>
          <p:cNvPr id="3" name="Content Placeholder 2">
            <a:extLst>
              <a:ext uri="{FF2B5EF4-FFF2-40B4-BE49-F238E27FC236}">
                <a16:creationId xmlns:a16="http://schemas.microsoft.com/office/drawing/2014/main" id="{ABCC5A65-B2AE-1029-C7A9-69EFC036983C}"/>
              </a:ext>
            </a:extLst>
          </p:cNvPr>
          <p:cNvSpPr>
            <a:spLocks noGrp="1"/>
          </p:cNvSpPr>
          <p:nvPr>
            <p:ph idx="1"/>
          </p:nvPr>
        </p:nvSpPr>
        <p:spPr>
          <a:xfrm>
            <a:off x="838200" y="1825625"/>
            <a:ext cx="7058891" cy="4351338"/>
          </a:xfrm>
        </p:spPr>
        <p:txBody>
          <a:bodyPr>
            <a:normAutofit/>
          </a:bodyPr>
          <a:lstStyle/>
          <a:p>
            <a:pPr algn="just">
              <a:buFont typeface="Arial" panose="020B0604020202020204" pitchFamily="34" charset="0"/>
              <a:buChar char="•"/>
            </a:pPr>
            <a:r>
              <a:rPr lang="en-US" b="1" dirty="0">
                <a:solidFill>
                  <a:srgbClr val="FF0000"/>
                </a:solidFill>
              </a:rPr>
              <a:t>Timeline</a:t>
            </a:r>
            <a:r>
              <a:rPr lang="en-US" b="1" dirty="0"/>
              <a:t>: Establish a clear timeline for each dissemination activity.        </a:t>
            </a:r>
            <a:r>
              <a:rPr lang="en-US" b="1" dirty="0" err="1"/>
              <a:t>Eg</a:t>
            </a:r>
            <a:r>
              <a:rPr lang="en-US" b="1" dirty="0"/>
              <a:t>: 6 months. </a:t>
            </a:r>
          </a:p>
          <a:p>
            <a:pPr algn="just">
              <a:buFont typeface="Arial" panose="020B0604020202020204" pitchFamily="34" charset="0"/>
              <a:buChar char="•"/>
            </a:pPr>
            <a:r>
              <a:rPr lang="en-US" b="1" dirty="0">
                <a:solidFill>
                  <a:srgbClr val="FF0000"/>
                </a:solidFill>
              </a:rPr>
              <a:t>Resources</a:t>
            </a:r>
            <a:r>
              <a:rPr lang="en-US" b="1" dirty="0"/>
              <a:t>: Allocate necessary resources, including budget, personnel, and materials. </a:t>
            </a:r>
            <a:r>
              <a:rPr lang="en-US" b="1" dirty="0" err="1"/>
              <a:t>Eg</a:t>
            </a:r>
            <a:r>
              <a:rPr lang="en-US" b="1" dirty="0"/>
              <a:t>: 80 Lakhs budget, 5 trainers and collaboration with local agricultural offices. </a:t>
            </a:r>
          </a:p>
          <a:p>
            <a:pPr algn="just">
              <a:buFont typeface="Arial" panose="020B0604020202020204" pitchFamily="34" charset="0"/>
              <a:buChar char="•"/>
            </a:pPr>
            <a:r>
              <a:rPr lang="en-US" b="1" dirty="0">
                <a:solidFill>
                  <a:srgbClr val="FF0000"/>
                </a:solidFill>
              </a:rPr>
              <a:t>Partnerships</a:t>
            </a:r>
            <a:r>
              <a:rPr lang="en-US" b="1" dirty="0"/>
              <a:t>: Collaborate with relevant organizations and institutions to amplify the reach and impact. </a:t>
            </a:r>
            <a:r>
              <a:rPr lang="en-US" b="1" dirty="0" err="1"/>
              <a:t>Eg</a:t>
            </a:r>
            <a:r>
              <a:rPr lang="en-US" b="1" dirty="0"/>
              <a:t>: NGO’s , INGO’s , Agricultural Research </a:t>
            </a:r>
            <a:r>
              <a:rPr lang="en-US" b="1" dirty="0" err="1"/>
              <a:t>Centres</a:t>
            </a:r>
            <a:r>
              <a:rPr lang="en-US" b="1" dirty="0"/>
              <a:t> etc. </a:t>
            </a:r>
          </a:p>
          <a:p>
            <a:pPr algn="just"/>
            <a:endParaRPr lang="en-US" b="1" dirty="0"/>
          </a:p>
        </p:txBody>
      </p:sp>
      <p:pic>
        <p:nvPicPr>
          <p:cNvPr id="7" name="Graphic 6">
            <a:extLst>
              <a:ext uri="{FF2B5EF4-FFF2-40B4-BE49-F238E27FC236}">
                <a16:creationId xmlns:a16="http://schemas.microsoft.com/office/drawing/2014/main" id="{07D7DB58-EF15-1FF0-CE05-2DE29B93FA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7091" y="1690688"/>
            <a:ext cx="4274127" cy="4274127"/>
          </a:xfrm>
          <a:prstGeom prst="rect">
            <a:avLst/>
          </a:prstGeom>
        </p:spPr>
      </p:pic>
    </p:spTree>
    <p:extLst>
      <p:ext uri="{BB962C8B-B14F-4D97-AF65-F5344CB8AC3E}">
        <p14:creationId xmlns:p14="http://schemas.microsoft.com/office/powerpoint/2010/main" val="1289535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9359A-6CB2-D8FF-76B2-FD651050789A}"/>
              </a:ext>
            </a:extLst>
          </p:cNvPr>
          <p:cNvSpPr>
            <a:spLocks noGrp="1"/>
          </p:cNvSpPr>
          <p:nvPr>
            <p:ph type="title"/>
          </p:nvPr>
        </p:nvSpPr>
        <p:spPr/>
        <p:txBody>
          <a:bodyPr>
            <a:normAutofit/>
          </a:bodyPr>
          <a:lstStyle/>
          <a:p>
            <a:r>
              <a:rPr lang="en-US" sz="4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Monitoring and Evaluation: </a:t>
            </a:r>
          </a:p>
        </p:txBody>
      </p:sp>
      <p:sp>
        <p:nvSpPr>
          <p:cNvPr id="3" name="Content Placeholder 2">
            <a:extLst>
              <a:ext uri="{FF2B5EF4-FFF2-40B4-BE49-F238E27FC236}">
                <a16:creationId xmlns:a16="http://schemas.microsoft.com/office/drawing/2014/main" id="{D16A2E0C-F774-C501-4A32-AAA14DA64A22}"/>
              </a:ext>
            </a:extLst>
          </p:cNvPr>
          <p:cNvSpPr>
            <a:spLocks noGrp="1"/>
          </p:cNvSpPr>
          <p:nvPr>
            <p:ph idx="1"/>
          </p:nvPr>
        </p:nvSpPr>
        <p:spPr>
          <a:xfrm>
            <a:off x="838200" y="1825625"/>
            <a:ext cx="7419109" cy="4351338"/>
          </a:xfrm>
        </p:spPr>
        <p:txBody>
          <a:bodyPr>
            <a:normAutofit fontScale="92500" lnSpcReduction="20000"/>
          </a:bodyPr>
          <a:lstStyle/>
          <a:p>
            <a:pPr algn="l">
              <a:buFont typeface="Arial" panose="020B0604020202020204" pitchFamily="34" charset="0"/>
              <a:buChar char="•"/>
            </a:pPr>
            <a:r>
              <a:rPr lang="en-US" dirty="0">
                <a:solidFill>
                  <a:srgbClr val="FF0000"/>
                </a:solidFill>
              </a:rPr>
              <a:t>Feedback Mechanisms: </a:t>
            </a:r>
            <a:r>
              <a:rPr lang="en-US" dirty="0"/>
              <a:t>Collect feedback from participants and stakeholders to assess the effectiveness of dissemination efforts. </a:t>
            </a:r>
            <a:r>
              <a:rPr lang="en-US" dirty="0" err="1"/>
              <a:t>Eg:Collection</a:t>
            </a:r>
            <a:r>
              <a:rPr lang="en-US" dirty="0"/>
              <a:t> of survey from workshop participants. </a:t>
            </a:r>
          </a:p>
          <a:p>
            <a:pPr marL="0" indent="0" algn="l">
              <a:buNone/>
            </a:pPr>
            <a:endParaRPr lang="en-US" sz="1400" dirty="0"/>
          </a:p>
          <a:p>
            <a:pPr algn="l">
              <a:buFont typeface="Arial" panose="020B0604020202020204" pitchFamily="34" charset="0"/>
              <a:buChar char="•"/>
            </a:pPr>
            <a:r>
              <a:rPr lang="en-US" dirty="0">
                <a:solidFill>
                  <a:srgbClr val="FF0000"/>
                </a:solidFill>
              </a:rPr>
              <a:t>Impact Assessment:</a:t>
            </a:r>
            <a:r>
              <a:rPr lang="en-US" dirty="0"/>
              <a:t> Measure the impact of the knowledge dissemination on practices and outcomes in the agricultural sector. </a:t>
            </a:r>
            <a:r>
              <a:rPr lang="en-US" dirty="0" err="1"/>
              <a:t>Eg</a:t>
            </a:r>
            <a:r>
              <a:rPr lang="en-US" dirty="0"/>
              <a:t>: Assess changes in postharvest loss rates and adoption of new techniques. </a:t>
            </a:r>
          </a:p>
          <a:p>
            <a:pPr algn="l">
              <a:buFont typeface="Arial" panose="020B0604020202020204" pitchFamily="34" charset="0"/>
              <a:buChar char="•"/>
            </a:pPr>
            <a:r>
              <a:rPr lang="en-US" dirty="0">
                <a:solidFill>
                  <a:srgbClr val="FF0000"/>
                </a:solidFill>
              </a:rPr>
              <a:t>Continuous Improvement: </a:t>
            </a:r>
            <a:r>
              <a:rPr lang="en-US" dirty="0"/>
              <a:t>Feedback and assessment results to refine and improve future dissemination strategies.</a:t>
            </a:r>
          </a:p>
          <a:p>
            <a:endParaRPr lang="en-US" dirty="0"/>
          </a:p>
        </p:txBody>
      </p:sp>
      <p:pic>
        <p:nvPicPr>
          <p:cNvPr id="1026" name="Picture 2">
            <a:extLst>
              <a:ext uri="{FF2B5EF4-FFF2-40B4-BE49-F238E27FC236}">
                <a16:creationId xmlns:a16="http://schemas.microsoft.com/office/drawing/2014/main" id="{4CBC5D9C-2CDB-4F38-5D80-A640968C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4888" y="1825625"/>
            <a:ext cx="2562225" cy="1781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85F76A-84C8-2F47-9EB7-E9A1F03F8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335" y="4001294"/>
            <a:ext cx="2671329" cy="22886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671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EBDB36-002B-894B-4D55-0102C16134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61212"/>
            <a:ext cx="8158692" cy="6119019"/>
          </a:xfrm>
        </p:spPr>
      </p:pic>
      <p:pic>
        <p:nvPicPr>
          <p:cNvPr id="6" name="Graphic 5">
            <a:extLst>
              <a:ext uri="{FF2B5EF4-FFF2-40B4-BE49-F238E27FC236}">
                <a16:creationId xmlns:a16="http://schemas.microsoft.com/office/drawing/2014/main" id="{0A102C48-264D-B4D0-30A4-A85EE969BC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9924" y="1690688"/>
            <a:ext cx="2605319" cy="2605319"/>
          </a:xfrm>
          <a:prstGeom prst="rect">
            <a:avLst/>
          </a:prstGeom>
        </p:spPr>
      </p:pic>
      <p:sp>
        <p:nvSpPr>
          <p:cNvPr id="7" name="Rectangle 6">
            <a:extLst>
              <a:ext uri="{FF2B5EF4-FFF2-40B4-BE49-F238E27FC236}">
                <a16:creationId xmlns:a16="http://schemas.microsoft.com/office/drawing/2014/main" id="{38D101E9-197A-67DC-F73E-B734D9E63787}"/>
              </a:ext>
            </a:extLst>
          </p:cNvPr>
          <p:cNvSpPr/>
          <p:nvPr/>
        </p:nvSpPr>
        <p:spPr>
          <a:xfrm>
            <a:off x="9372672" y="4409162"/>
            <a:ext cx="2474294" cy="923330"/>
          </a:xfrm>
          <a:prstGeom prst="rect">
            <a:avLst/>
          </a:prstGeom>
          <a:noFill/>
        </p:spPr>
        <p:txBody>
          <a:bodyPr wrap="square" lIns="91440" tIns="45720" rIns="91440" bIns="45720">
            <a:spAutoFit/>
          </a:bodyPr>
          <a:lstStyle/>
          <a:p>
            <a:pPr algn="ctr"/>
            <a:r>
              <a:rPr lang="ne-NP" sz="5400" b="1" dirty="0">
                <a:ln w="6600">
                  <a:solidFill>
                    <a:schemeClr val="accent2"/>
                  </a:solidFill>
                  <a:prstDash val="solid"/>
                </a:ln>
                <a:solidFill>
                  <a:srgbClr val="FFFFFF"/>
                </a:solidFill>
                <a:effectLst>
                  <a:outerShdw dist="38100" dir="2700000" algn="tl" rotWithShape="0">
                    <a:schemeClr val="accent2"/>
                  </a:outerShdw>
                </a:effectLst>
              </a:rPr>
              <a:t>धन्यवाद</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39036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735D-54F8-14A8-7C5D-6F185EE1F5AD}"/>
              </a:ext>
            </a:extLst>
          </p:cNvPr>
          <p:cNvSpPr>
            <a:spLocks noGrp="1"/>
          </p:cNvSpPr>
          <p:nvPr>
            <p:ph type="title"/>
          </p:nvPr>
        </p:nvSpPr>
        <p:spPr/>
        <p:txBody>
          <a:bodyPr>
            <a:normAutofit/>
          </a:bodyPr>
          <a:lstStyle/>
          <a:p>
            <a:r>
              <a:rPr lang="en-US" sz="4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Heartfelt Thanks</a:t>
            </a:r>
            <a: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 for an </a:t>
            </a:r>
            <a:br>
              <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br>
            <a:r>
              <a:rPr lang="en-US" sz="4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Enlightening Seminar</a:t>
            </a:r>
            <a:endParaRPr lang="en-US" sz="28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endParaRPr>
          </a:p>
        </p:txBody>
      </p:sp>
      <p:sp>
        <p:nvSpPr>
          <p:cNvPr id="3" name="Content Placeholder 2">
            <a:extLst>
              <a:ext uri="{FF2B5EF4-FFF2-40B4-BE49-F238E27FC236}">
                <a16:creationId xmlns:a16="http://schemas.microsoft.com/office/drawing/2014/main" id="{D0E8E8C4-486C-19B8-97BA-369284A7A7D3}"/>
              </a:ext>
            </a:extLst>
          </p:cNvPr>
          <p:cNvSpPr>
            <a:spLocks noGrp="1"/>
          </p:cNvSpPr>
          <p:nvPr>
            <p:ph idx="1"/>
          </p:nvPr>
        </p:nvSpPr>
        <p:spPr>
          <a:xfrm>
            <a:off x="838200" y="1801091"/>
            <a:ext cx="7615347" cy="4375872"/>
          </a:xfrm>
        </p:spPr>
        <p:txBody>
          <a:bodyPr>
            <a:normAutofit fontScale="85000" lnSpcReduction="20000"/>
          </a:bodyPr>
          <a:lstStyle/>
          <a:p>
            <a:pPr marL="0" indent="0" algn="just">
              <a:buNone/>
            </a:pPr>
            <a:r>
              <a:rPr lang="en-US" sz="2200" b="1" dirty="0"/>
              <a:t>We, the participants of the seminar from Nepal on “New technologies for storage, preservation and commercial distribution of fruits and vegetable for developing countries” would like to extend our deepest gratitude for organizing such an informative and impactful event.</a:t>
            </a:r>
          </a:p>
          <a:p>
            <a:pPr marL="0" indent="0" algn="just">
              <a:buNone/>
            </a:pPr>
            <a:r>
              <a:rPr lang="en-US" sz="2200" b="1" dirty="0"/>
              <a:t>The insights and knowledge shared during the seminar have been incredibly valuable. We have gained a deeper understanding of the latest advancements in postharvest management and how these technologies can be applied to improve efficiency and reduce losses in our agricultural practices.</a:t>
            </a:r>
          </a:p>
          <a:p>
            <a:pPr marL="0" indent="0" algn="just">
              <a:buNone/>
            </a:pPr>
            <a:r>
              <a:rPr lang="en-US" sz="2200" b="1" dirty="0"/>
              <a:t>Your dedication to enhancing our knowledge and skills is truly commendable. The practical examples that comprised of field visit and interactive sessions were particularly beneficial, allowing us to grasp complex concepts with ease.</a:t>
            </a:r>
          </a:p>
          <a:p>
            <a:pPr marL="0" indent="0" algn="just">
              <a:buNone/>
            </a:pPr>
            <a:r>
              <a:rPr lang="en-US" sz="2200" b="1" dirty="0"/>
              <a:t>Thank you once again for your efforts in making this seminar a success. We look forward to applying what we have learned and contributing to the advancement of agricultural practices in our respective regions.</a:t>
            </a:r>
          </a:p>
          <a:p>
            <a:pPr marL="0" indent="0" algn="just">
              <a:buNone/>
            </a:pPr>
            <a:r>
              <a:rPr lang="en-US" sz="2200" b="1" dirty="0"/>
              <a:t>Warm regards, </a:t>
            </a:r>
          </a:p>
          <a:p>
            <a:pPr marL="0" indent="0" algn="just">
              <a:buNone/>
            </a:pPr>
            <a:r>
              <a:rPr lang="en-US" sz="2200" b="1" dirty="0"/>
              <a:t>Team Nepal</a:t>
            </a:r>
          </a:p>
          <a:p>
            <a:pPr marL="0" indent="0" algn="just">
              <a:buNone/>
            </a:pPr>
            <a:endParaRPr lang="en-US" sz="1800" b="1" dirty="0"/>
          </a:p>
        </p:txBody>
      </p:sp>
      <p:pic>
        <p:nvPicPr>
          <p:cNvPr id="7" name="Graphic 6">
            <a:extLst>
              <a:ext uri="{FF2B5EF4-FFF2-40B4-BE49-F238E27FC236}">
                <a16:creationId xmlns:a16="http://schemas.microsoft.com/office/drawing/2014/main" id="{9150360B-8503-6990-04C7-6A4F341787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8200" y="1593273"/>
            <a:ext cx="3304309" cy="3304309"/>
          </a:xfrm>
          <a:prstGeom prst="rect">
            <a:avLst/>
          </a:prstGeom>
        </p:spPr>
      </p:pic>
      <p:sp>
        <p:nvSpPr>
          <p:cNvPr id="8" name="Rectangle 7">
            <a:extLst>
              <a:ext uri="{FF2B5EF4-FFF2-40B4-BE49-F238E27FC236}">
                <a16:creationId xmlns:a16="http://schemas.microsoft.com/office/drawing/2014/main" id="{9E62D735-E31B-1C18-3A73-AD6CF75C2663}"/>
              </a:ext>
            </a:extLst>
          </p:cNvPr>
          <p:cNvSpPr/>
          <p:nvPr/>
        </p:nvSpPr>
        <p:spPr>
          <a:xfrm>
            <a:off x="8862256" y="4897582"/>
            <a:ext cx="2496196" cy="923330"/>
          </a:xfrm>
          <a:prstGeom prst="rect">
            <a:avLst/>
          </a:prstGeom>
          <a:noFill/>
        </p:spPr>
        <p:txBody>
          <a:bodyPr wrap="none" lIns="91440" tIns="45720" rIns="91440" bIns="45720">
            <a:spAutoFit/>
          </a:bodyPr>
          <a:lstStyle/>
          <a:p>
            <a:pPr algn="ctr"/>
            <a:r>
              <a:rPr lang="ne-NP" sz="5400" b="1" dirty="0">
                <a:ln w="6600">
                  <a:solidFill>
                    <a:schemeClr val="accent2"/>
                  </a:solidFill>
                  <a:prstDash val="solid"/>
                </a:ln>
                <a:solidFill>
                  <a:srgbClr val="FFFFFF"/>
                </a:solidFill>
                <a:effectLst>
                  <a:outerShdw dist="38100" dir="2700000" algn="tl" rotWithShape="0">
                    <a:schemeClr val="accent2"/>
                  </a:outerShdw>
                </a:effectLst>
              </a:rPr>
              <a:t>धन्यवाद</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968582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D6D58-BEF4-02B0-D1B2-EB730FFB4B38}"/>
              </a:ext>
            </a:extLst>
          </p:cNvPr>
          <p:cNvSpPr>
            <a:spLocks noGrp="1"/>
          </p:cNvSpPr>
          <p:nvPr>
            <p:ph type="title"/>
          </p:nvPr>
        </p:nvSpPr>
        <p:spPr>
          <a:xfrm>
            <a:off x="838200" y="250825"/>
            <a:ext cx="10515600" cy="1325563"/>
          </a:xfrm>
        </p:spPr>
        <p:txBody>
          <a:bodyPr>
            <a:normAutofit/>
          </a:bodyPr>
          <a:lstStyle/>
          <a:p>
            <a:r>
              <a:rPr lang="en-US" sz="80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rPr>
              <a:t>Population</a:t>
            </a:r>
          </a:p>
        </p:txBody>
      </p:sp>
      <p:pic>
        <p:nvPicPr>
          <p:cNvPr id="9" name="Content Placeholder 8">
            <a:extLst>
              <a:ext uri="{FF2B5EF4-FFF2-40B4-BE49-F238E27FC236}">
                <a16:creationId xmlns:a16="http://schemas.microsoft.com/office/drawing/2014/main" id="{F117EA70-B3C3-EF86-CCE0-10BAD39B643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3016877" y="130762"/>
            <a:ext cx="1039595" cy="1039595"/>
          </a:xfrm>
        </p:spPr>
      </p:pic>
      <p:pic>
        <p:nvPicPr>
          <p:cNvPr id="13" name="Picture 12">
            <a:extLst>
              <a:ext uri="{FF2B5EF4-FFF2-40B4-BE49-F238E27FC236}">
                <a16:creationId xmlns:a16="http://schemas.microsoft.com/office/drawing/2014/main" id="{7B3CC24A-7D3B-561D-3D8F-2DEA0431D6DF}"/>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385536" y="4774106"/>
            <a:ext cx="5867400" cy="1476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0A2D1136-D026-2AF1-BDC3-C785A74D8DED}"/>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7385536" y="2792118"/>
            <a:ext cx="5867400" cy="1466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3F165ADA-F356-5EC0-67CE-BF36DE29ACB7}"/>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838200" y="4795105"/>
            <a:ext cx="5867400" cy="1476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372918EB-1695-6FCD-3AAA-5D4302A514B4}"/>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838200" y="1577609"/>
            <a:ext cx="5867400" cy="2743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0B7E1677-76EE-26EE-ACCA-1C9BF23B9A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0456" y="0"/>
            <a:ext cx="2416441" cy="2426993"/>
          </a:xfrm>
          <a:prstGeom prst="rect">
            <a:avLst/>
          </a:prstGeom>
        </p:spPr>
      </p:pic>
    </p:spTree>
    <p:extLst>
      <p:ext uri="{BB962C8B-B14F-4D97-AF65-F5344CB8AC3E}">
        <p14:creationId xmlns:p14="http://schemas.microsoft.com/office/powerpoint/2010/main" val="3389050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ural Resources of Nepal: Key to Development">
            <a:extLst>
              <a:ext uri="{FF2B5EF4-FFF2-40B4-BE49-F238E27FC236}">
                <a16:creationId xmlns:a16="http://schemas.microsoft.com/office/drawing/2014/main" id="{D4DF240D-6D8C-15CF-202B-31AD864F3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22" y="41565"/>
            <a:ext cx="8077200" cy="6778356"/>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F117EA70-B3C3-EF86-CCE0-10BAD39B643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3016877" y="130762"/>
            <a:ext cx="1039595" cy="1039595"/>
          </a:xfrm>
        </p:spPr>
      </p:pic>
      <p:sp>
        <p:nvSpPr>
          <p:cNvPr id="2" name="TextBox 1">
            <a:extLst>
              <a:ext uri="{FF2B5EF4-FFF2-40B4-BE49-F238E27FC236}">
                <a16:creationId xmlns:a16="http://schemas.microsoft.com/office/drawing/2014/main" id="{A5C5A976-ED18-1FCE-8279-9243F9B576D5}"/>
              </a:ext>
            </a:extLst>
          </p:cNvPr>
          <p:cNvSpPr txBox="1"/>
          <p:nvPr/>
        </p:nvSpPr>
        <p:spPr>
          <a:xfrm>
            <a:off x="7730838" y="1170357"/>
            <a:ext cx="5652654" cy="1569660"/>
          </a:xfrm>
          <a:prstGeom prst="rect">
            <a:avLst/>
          </a:prstGeom>
          <a:noFill/>
          <a:effectLst>
            <a:innerShdw blurRad="63500" dist="50800" dir="8100000">
              <a:prstClr val="black">
                <a:alpha val="50000"/>
              </a:prstClr>
            </a:innerShdw>
          </a:effectLst>
        </p:spPr>
        <p:txBody>
          <a:bodyPr wrap="square" rtlCol="0">
            <a:spAutoFit/>
          </a:bodyPr>
          <a:lstStyle/>
          <a:p>
            <a:r>
              <a:rPr lang="en-US" sz="9600" dirty="0">
                <a:solidFill>
                  <a:schemeClr val="accent1">
                    <a:lumMod val="75000"/>
                  </a:schemeClr>
                </a:solidFill>
                <a:effectLst>
                  <a:outerShdw blurRad="50800" dist="38100" dir="2700000" algn="tl" rotWithShape="0">
                    <a:prstClr val="black">
                      <a:alpha val="40000"/>
                    </a:prstClr>
                  </a:outerShdw>
                </a:effectLst>
                <a:latin typeface="Impact" panose="020B0806030902050204" pitchFamily="34" charset="0"/>
              </a:rPr>
              <a:t>NATURAL</a:t>
            </a:r>
          </a:p>
        </p:txBody>
      </p:sp>
      <p:sp>
        <p:nvSpPr>
          <p:cNvPr id="3" name="TextBox 2">
            <a:extLst>
              <a:ext uri="{FF2B5EF4-FFF2-40B4-BE49-F238E27FC236}">
                <a16:creationId xmlns:a16="http://schemas.microsoft.com/office/drawing/2014/main" id="{4EAF34F2-2F3B-D307-EF38-8E2A3679A8C7}"/>
              </a:ext>
            </a:extLst>
          </p:cNvPr>
          <p:cNvSpPr txBox="1"/>
          <p:nvPr/>
        </p:nvSpPr>
        <p:spPr>
          <a:xfrm>
            <a:off x="7730838" y="2503574"/>
            <a:ext cx="5652654" cy="1200329"/>
          </a:xfrm>
          <a:prstGeom prst="rect">
            <a:avLst/>
          </a:prstGeom>
          <a:noFill/>
          <a:effectLst>
            <a:innerShdw blurRad="63500" dist="50800" dir="8100000">
              <a:prstClr val="black">
                <a:alpha val="50000"/>
              </a:prstClr>
            </a:innerShdw>
          </a:effectLst>
        </p:spPr>
        <p:txBody>
          <a:bodyPr wrap="square" rtlCol="0">
            <a:spAutoFit/>
          </a:bodyPr>
          <a:lstStyle/>
          <a:p>
            <a:r>
              <a:rPr lang="en-US" sz="7200" dirty="0">
                <a:solidFill>
                  <a:schemeClr val="accent1">
                    <a:lumMod val="75000"/>
                  </a:schemeClr>
                </a:solidFill>
                <a:effectLst>
                  <a:outerShdw blurRad="50800" dist="38100" dir="2700000" algn="tl" rotWithShape="0">
                    <a:prstClr val="black">
                      <a:alpha val="40000"/>
                    </a:prstClr>
                  </a:outerShdw>
                </a:effectLst>
                <a:latin typeface="Impact" panose="020B0806030902050204" pitchFamily="34" charset="0"/>
              </a:rPr>
              <a:t>RESOURCES</a:t>
            </a:r>
          </a:p>
        </p:txBody>
      </p:sp>
      <p:sp>
        <p:nvSpPr>
          <p:cNvPr id="4" name="TextBox 3">
            <a:extLst>
              <a:ext uri="{FF2B5EF4-FFF2-40B4-BE49-F238E27FC236}">
                <a16:creationId xmlns:a16="http://schemas.microsoft.com/office/drawing/2014/main" id="{879F5A7D-A72D-7C95-AE3D-32A7B02D9C6B}"/>
              </a:ext>
            </a:extLst>
          </p:cNvPr>
          <p:cNvSpPr txBox="1"/>
          <p:nvPr/>
        </p:nvSpPr>
        <p:spPr>
          <a:xfrm>
            <a:off x="7720712" y="3495207"/>
            <a:ext cx="4471288" cy="1323439"/>
          </a:xfrm>
          <a:prstGeom prst="rect">
            <a:avLst/>
          </a:prstGeom>
          <a:noFill/>
          <a:effectLst>
            <a:innerShdw blurRad="63500" dist="50800" dir="8100000">
              <a:prstClr val="black">
                <a:alpha val="50000"/>
              </a:prstClr>
            </a:innerShdw>
          </a:effectLst>
        </p:spPr>
        <p:txBody>
          <a:bodyPr wrap="square" rtlCol="0">
            <a:spAutoFit/>
          </a:bodyPr>
          <a:lstStyle/>
          <a:p>
            <a:r>
              <a:rPr lang="en-US" sz="8000" dirty="0">
                <a:solidFill>
                  <a:schemeClr val="accent1">
                    <a:lumMod val="75000"/>
                  </a:schemeClr>
                </a:solidFill>
                <a:effectLst>
                  <a:outerShdw blurRad="50800" dist="38100" dir="2700000" algn="tl" rotWithShape="0">
                    <a:prstClr val="black">
                      <a:alpha val="40000"/>
                    </a:prstClr>
                  </a:outerShdw>
                </a:effectLst>
                <a:latin typeface="Impact" panose="020B0806030902050204" pitchFamily="34" charset="0"/>
              </a:rPr>
              <a:t>OF </a:t>
            </a:r>
          </a:p>
        </p:txBody>
      </p:sp>
      <p:sp>
        <p:nvSpPr>
          <p:cNvPr id="5" name="TextBox 4">
            <a:extLst>
              <a:ext uri="{FF2B5EF4-FFF2-40B4-BE49-F238E27FC236}">
                <a16:creationId xmlns:a16="http://schemas.microsoft.com/office/drawing/2014/main" id="{4D828EBF-93FC-FB22-7360-D0010D645C81}"/>
              </a:ext>
            </a:extLst>
          </p:cNvPr>
          <p:cNvSpPr txBox="1"/>
          <p:nvPr/>
        </p:nvSpPr>
        <p:spPr>
          <a:xfrm>
            <a:off x="7730838" y="4347584"/>
            <a:ext cx="5652654" cy="2215991"/>
          </a:xfrm>
          <a:prstGeom prst="rect">
            <a:avLst/>
          </a:prstGeom>
          <a:noFill/>
          <a:effectLst>
            <a:innerShdw blurRad="63500" dist="50800" dir="8100000">
              <a:prstClr val="black">
                <a:alpha val="50000"/>
              </a:prstClr>
            </a:innerShdw>
          </a:effectLst>
        </p:spPr>
        <p:txBody>
          <a:bodyPr wrap="square" rtlCol="0">
            <a:spAutoFit/>
          </a:bodyPr>
          <a:lstStyle/>
          <a:p>
            <a:r>
              <a:rPr lang="en-US" sz="13800" dirty="0">
                <a:solidFill>
                  <a:schemeClr val="accent1">
                    <a:lumMod val="75000"/>
                  </a:schemeClr>
                </a:solidFill>
                <a:effectLst>
                  <a:outerShdw blurRad="50800" dist="38100" dir="2700000" algn="tl" rotWithShape="0">
                    <a:prstClr val="black">
                      <a:alpha val="40000"/>
                    </a:prstClr>
                  </a:outerShdw>
                </a:effectLst>
                <a:latin typeface="Impact" panose="020B0806030902050204" pitchFamily="34" charset="0"/>
              </a:rPr>
              <a:t>NEPAL </a:t>
            </a:r>
          </a:p>
        </p:txBody>
      </p:sp>
    </p:spTree>
    <p:extLst>
      <p:ext uri="{BB962C8B-B14F-4D97-AF65-F5344CB8AC3E}">
        <p14:creationId xmlns:p14="http://schemas.microsoft.com/office/powerpoint/2010/main" val="41585975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D997-A38F-939D-B86F-A988F0F69D57}"/>
              </a:ext>
            </a:extLst>
          </p:cNvPr>
          <p:cNvSpPr>
            <a:spLocks noGrp="1"/>
          </p:cNvSpPr>
          <p:nvPr>
            <p:ph type="title"/>
          </p:nvPr>
        </p:nvSpPr>
        <p:spPr>
          <a:xfrm>
            <a:off x="838200" y="365125"/>
            <a:ext cx="10515600" cy="1392426"/>
          </a:xfrm>
          <a:noFill/>
          <a:ln>
            <a:noFill/>
          </a:ln>
        </p:spPr>
        <p:txBody>
          <a:bodyPr>
            <a:normAutofit/>
          </a:bodyPr>
          <a:lstStyle/>
          <a:p>
            <a:r>
              <a:rPr lang="en-US" sz="3600" b="1" i="0" dirty="0">
                <a:ln w="6600">
                  <a:solidFill>
                    <a:schemeClr val="accent2"/>
                  </a:solidFill>
                  <a:prstDash val="solid"/>
                </a:ln>
                <a:solidFill>
                  <a:srgbClr val="FFFFFF"/>
                </a:solidFill>
                <a:effectLst>
                  <a:outerShdw dist="38100" dir="2700000" algn="tl" rotWithShape="0">
                    <a:schemeClr val="accent2"/>
                  </a:outerShdw>
                </a:effectLst>
                <a:highlight>
                  <a:srgbClr val="FFFFFF"/>
                </a:highlight>
                <a:latin typeface="Cooper Black" panose="0208090404030B020404" pitchFamily="18" charset="0"/>
              </a:rPr>
              <a:t>Nepal's land divided in 11 categories</a:t>
            </a:r>
            <a:endParaRPr lang="en-US" sz="3600" b="1" dirty="0">
              <a:ln w="6600">
                <a:solidFill>
                  <a:schemeClr val="accent2"/>
                </a:solidFill>
                <a:prstDash val="solid"/>
              </a:ln>
              <a:solidFill>
                <a:srgbClr val="FFFFFF"/>
              </a:solidFill>
              <a:effectLst>
                <a:outerShdw dist="38100" dir="2700000" algn="tl" rotWithShape="0">
                  <a:schemeClr val="accent2"/>
                </a:outerShdw>
              </a:effectLst>
              <a:latin typeface="Cooper Black" panose="0208090404030B020404" pitchFamily="18" charset="0"/>
            </a:endParaRPr>
          </a:p>
        </p:txBody>
      </p:sp>
      <p:sp>
        <p:nvSpPr>
          <p:cNvPr id="3" name="Content Placeholder 2">
            <a:extLst>
              <a:ext uri="{FF2B5EF4-FFF2-40B4-BE49-F238E27FC236}">
                <a16:creationId xmlns:a16="http://schemas.microsoft.com/office/drawing/2014/main" id="{C4CF45D5-A083-9A89-6578-0CEBB3920596}"/>
              </a:ext>
            </a:extLst>
          </p:cNvPr>
          <p:cNvSpPr>
            <a:spLocks noGrp="1"/>
          </p:cNvSpPr>
          <p:nvPr>
            <p:ph idx="1"/>
          </p:nvPr>
        </p:nvSpPr>
        <p:spPr/>
        <p:txBody>
          <a:bodyPr>
            <a:normAutofit fontScale="92500" lnSpcReduction="10000"/>
          </a:bodyPr>
          <a:lstStyle/>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Forested land,</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Agricultural 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grassland,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bush,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marshland,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snow 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glacier,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rock,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flood 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shelter land </a:t>
            </a:r>
          </a:p>
          <a:p>
            <a:r>
              <a:rPr lang="en-US" sz="2400" b="0" i="0" dirty="0">
                <a:solidFill>
                  <a:srgbClr val="333333"/>
                </a:solidFill>
                <a:effectLst/>
                <a:highlight>
                  <a:srgbClr val="F9F5E9"/>
                </a:highlight>
                <a:latin typeface="Verdana" panose="020B0604030504040204" pitchFamily="34" charset="0"/>
                <a:ea typeface="Verdana" panose="020B0604030504040204" pitchFamily="34" charset="0"/>
              </a:rPr>
              <a:t>and vegetation-less land.</a:t>
            </a:r>
            <a:endParaRPr lang="en-US" sz="2400" dirty="0">
              <a:latin typeface="Verdana" panose="020B0604030504040204" pitchFamily="34" charset="0"/>
              <a:ea typeface="Verdana" panose="020B0604030504040204" pitchFamily="34" charset="0"/>
            </a:endParaRPr>
          </a:p>
        </p:txBody>
      </p:sp>
      <p:graphicFrame>
        <p:nvGraphicFramePr>
          <p:cNvPr id="6" name="Chart 5">
            <a:extLst>
              <a:ext uri="{FF2B5EF4-FFF2-40B4-BE49-F238E27FC236}">
                <a16:creationId xmlns:a16="http://schemas.microsoft.com/office/drawing/2014/main" id="{E0C090C5-54C3-3D1F-2459-AD0391C797FC}"/>
              </a:ext>
            </a:extLst>
          </p:cNvPr>
          <p:cNvGraphicFramePr/>
          <p:nvPr>
            <p:extLst>
              <p:ext uri="{D42A27DB-BD31-4B8C-83A1-F6EECF244321}">
                <p14:modId xmlns:p14="http://schemas.microsoft.com/office/powerpoint/2010/main" val="3963662564"/>
              </p:ext>
            </p:extLst>
          </p:nvPr>
        </p:nvGraphicFramePr>
        <p:xfrm>
          <a:off x="5012268" y="1442850"/>
          <a:ext cx="7078134" cy="48021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5325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810</TotalTime>
  <Words>2298</Words>
  <Application>Microsoft Office PowerPoint</Application>
  <PresentationFormat>Widescreen</PresentationFormat>
  <Paragraphs>303</Paragraphs>
  <Slides>68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Calibri Light</vt:lpstr>
      <vt:lpstr>Cooper Black</vt:lpstr>
      <vt:lpstr>Impact</vt:lpstr>
      <vt:lpstr>Ubuntu</vt:lpstr>
      <vt:lpstr>Verdana</vt:lpstr>
      <vt:lpstr>Office Theme</vt:lpstr>
      <vt:lpstr>PowerPoint Presentation</vt:lpstr>
      <vt:lpstr>PowerPoint Presentation</vt:lpstr>
      <vt:lpstr>Geography</vt:lpstr>
      <vt:lpstr>Geography (cont..)</vt:lpstr>
      <vt:lpstr>PowerPoint Presentation</vt:lpstr>
      <vt:lpstr>Physiographic Division</vt:lpstr>
      <vt:lpstr>Population</vt:lpstr>
      <vt:lpstr>PowerPoint Presentation</vt:lpstr>
      <vt:lpstr>Nepal's land divided in 11 categories</vt:lpstr>
      <vt:lpstr>Types of Forest </vt:lpstr>
      <vt:lpstr>PowerPoint Presentation</vt:lpstr>
      <vt:lpstr>Minerals …</vt:lpstr>
      <vt:lpstr>PowerPoint Presentation</vt:lpstr>
      <vt:lpstr>Water Resources</vt:lpstr>
      <vt:lpstr>PowerPoint Presentation</vt:lpstr>
      <vt:lpstr>PowerPoint Presentation</vt:lpstr>
      <vt:lpstr>Agriculture Contribution in GDP </vt:lpstr>
      <vt:lpstr>Agriculture Contribution in GDP </vt:lpstr>
      <vt:lpstr>Agriculture by Land Use </vt:lpstr>
      <vt:lpstr>Nepal's Status, Development, and Challenges in Storage, Preservation, and Commercial Distribution of Fruits and Vegetables</vt:lpstr>
      <vt:lpstr>Current Status </vt:lpstr>
      <vt:lpstr>Production of Mango</vt:lpstr>
      <vt:lpstr>Mango Collection sites</vt:lpstr>
      <vt:lpstr>Mango comparison: </vt:lpstr>
      <vt:lpstr>Mango storage…</vt:lpstr>
      <vt:lpstr>Mango storage…</vt:lpstr>
      <vt:lpstr>Production of Apple</vt:lpstr>
      <vt:lpstr>Apple harvesting sites in Nepal </vt:lpstr>
      <vt:lpstr>Apple types: </vt:lpstr>
      <vt:lpstr>Apple storage  in  Nepal </vt:lpstr>
      <vt:lpstr>PowerPoint Presentation</vt:lpstr>
      <vt:lpstr>Apple Storage…. </vt:lpstr>
      <vt:lpstr>Production Areas:</vt:lpstr>
      <vt:lpstr>Government Initiatives:</vt:lpstr>
      <vt:lpstr>Challenges in Storage</vt:lpstr>
      <vt:lpstr>PowerPoint Presentation</vt:lpstr>
      <vt:lpstr>Challenges in Storage (conti…)</vt:lpstr>
      <vt:lpstr>PowerPoint Presentation</vt:lpstr>
      <vt:lpstr>Challenges in Storage (conti…)</vt:lpstr>
      <vt:lpstr>Challenges in Storage (conti…)</vt:lpstr>
      <vt:lpstr>PowerPoint Presentation</vt:lpstr>
      <vt:lpstr>Recommendations</vt:lpstr>
      <vt:lpstr>PowerPoint Presentation</vt:lpstr>
      <vt:lpstr>PowerPoint Presentation</vt:lpstr>
      <vt:lpstr>Favorite lectures of field visits</vt:lpstr>
      <vt:lpstr>Field Visit Gallery </vt:lpstr>
      <vt:lpstr>Field Visit Gallery </vt:lpstr>
      <vt:lpstr>How dose the knowledge acquired through the training fullfill the need of your organization and country?</vt:lpstr>
      <vt:lpstr>PowerPoint Presentation</vt:lpstr>
      <vt:lpstr>PowerPoint Presentation</vt:lpstr>
      <vt:lpstr>Country Level </vt:lpstr>
      <vt:lpstr>PowerPoint Presentation</vt:lpstr>
      <vt:lpstr>Continued….</vt:lpstr>
      <vt:lpstr>How will the knowledge acquired through the training benefit your personal career?</vt:lpstr>
      <vt:lpstr>Continued….</vt:lpstr>
      <vt:lpstr>Continued….</vt:lpstr>
      <vt:lpstr>Continued….</vt:lpstr>
      <vt:lpstr>PowerPoint Presentation</vt:lpstr>
      <vt:lpstr>Action plan of disseminating the knowledge obtained from the training to your respective countries.</vt:lpstr>
      <vt:lpstr>Objectives Definition: </vt:lpstr>
      <vt:lpstr>Target Audience : </vt:lpstr>
      <vt:lpstr>Key Messages: </vt:lpstr>
      <vt:lpstr>Dissemination Methods: </vt:lpstr>
      <vt:lpstr>PowerPoint Presentation</vt:lpstr>
      <vt:lpstr>Plan Implementation: </vt:lpstr>
      <vt:lpstr>Monitoring and Evaluation: </vt:lpstr>
      <vt:lpstr>PowerPoint Presentation</vt:lpstr>
      <vt:lpstr>Heartfelt Thanks for an  Enlightening Seminar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Amod Chaurasiya</dc:creator>
  <cp:lastModifiedBy>Amod Chaurasiya</cp:lastModifiedBy>
  <cp:revision>52</cp:revision>
  <dcterms:created xsi:type="dcterms:W3CDTF">2024-07-17T01:22:19Z</dcterms:created>
  <dcterms:modified xsi:type="dcterms:W3CDTF">2024-07-25T13:01:00Z</dcterms:modified>
</cp:coreProperties>
</file>